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4" r:id="rId2"/>
    <p:sldId id="262" r:id="rId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FF"/>
    <a:srgbClr val="CA06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CC51D8-4176-49C6-B0EE-386D7EE66DE8}" v="6" dt="2022-12-17T00:41:53.0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396" autoAdjust="0"/>
    <p:restoredTop sz="94624" autoAdjust="0"/>
  </p:normalViewPr>
  <p:slideViewPr>
    <p:cSldViewPr snapToGrid="0">
      <p:cViewPr varScale="1">
        <p:scale>
          <a:sx n="108" d="100"/>
          <a:sy n="108" d="100"/>
        </p:scale>
        <p:origin x="1356" y="10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5B7FB2B-B4E1-4D99-B35E-8021CEAD4BBE}" type="datetimeFigureOut">
              <a:rPr lang="en-GB" smtClean="0"/>
              <a:t>22/12/2022</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99B6237A-DE91-4D85-A2C2-9D5796C4EAA8}" type="slidenum">
              <a:rPr lang="en-GB" smtClean="0"/>
              <a:t>‹N°›</a:t>
            </a:fld>
            <a:endParaRPr lang="en-GB"/>
          </a:p>
        </p:txBody>
      </p:sp>
    </p:spTree>
    <p:extLst>
      <p:ext uri="{BB962C8B-B14F-4D97-AF65-F5344CB8AC3E}">
        <p14:creationId xmlns:p14="http://schemas.microsoft.com/office/powerpoint/2010/main" val="3092325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9B6237A-DE91-4D85-A2C2-9D5796C4EAA8}" type="slidenum">
              <a:rPr lang="en-GB" smtClean="0"/>
              <a:t>2</a:t>
            </a:fld>
            <a:endParaRPr lang="en-GB"/>
          </a:p>
        </p:txBody>
      </p:sp>
    </p:spTree>
    <p:extLst>
      <p:ext uri="{BB962C8B-B14F-4D97-AF65-F5344CB8AC3E}">
        <p14:creationId xmlns:p14="http://schemas.microsoft.com/office/powerpoint/2010/main" val="3132299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F82F713A-5EB9-4B7A-B87D-F2B7940161AF}" type="datetimeFigureOut">
              <a:rPr lang="en-NZ" smtClean="0"/>
              <a:pPr/>
              <a:t>22/12/2022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pPr/>
              <a:t>‹N°›</a:t>
            </a:fld>
            <a:endParaRPr lang="en-NZ"/>
          </a:p>
        </p:txBody>
      </p:sp>
    </p:spTree>
    <p:extLst>
      <p:ext uri="{BB962C8B-B14F-4D97-AF65-F5344CB8AC3E}">
        <p14:creationId xmlns:p14="http://schemas.microsoft.com/office/powerpoint/2010/main" val="2628892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F82F713A-5EB9-4B7A-B87D-F2B7940161AF}" type="datetimeFigureOut">
              <a:rPr lang="en-NZ" smtClean="0"/>
              <a:pPr/>
              <a:t>22/12/2022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pPr/>
              <a:t>‹N°›</a:t>
            </a:fld>
            <a:endParaRPr lang="en-NZ"/>
          </a:p>
        </p:txBody>
      </p:sp>
    </p:spTree>
    <p:extLst>
      <p:ext uri="{BB962C8B-B14F-4D97-AF65-F5344CB8AC3E}">
        <p14:creationId xmlns:p14="http://schemas.microsoft.com/office/powerpoint/2010/main" val="234996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F82F713A-5EB9-4B7A-B87D-F2B7940161AF}" type="datetimeFigureOut">
              <a:rPr lang="en-NZ" smtClean="0"/>
              <a:pPr/>
              <a:t>22/12/2022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pPr/>
              <a:t>‹N°›</a:t>
            </a:fld>
            <a:endParaRPr lang="en-NZ"/>
          </a:p>
        </p:txBody>
      </p:sp>
    </p:spTree>
    <p:extLst>
      <p:ext uri="{BB962C8B-B14F-4D97-AF65-F5344CB8AC3E}">
        <p14:creationId xmlns:p14="http://schemas.microsoft.com/office/powerpoint/2010/main" val="309866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F82F713A-5EB9-4B7A-B87D-F2B7940161AF}" type="datetimeFigureOut">
              <a:rPr lang="en-NZ" smtClean="0"/>
              <a:pPr/>
              <a:t>22/12/2022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pPr/>
              <a:t>‹N°›</a:t>
            </a:fld>
            <a:endParaRPr lang="en-NZ"/>
          </a:p>
        </p:txBody>
      </p:sp>
    </p:spTree>
    <p:extLst>
      <p:ext uri="{BB962C8B-B14F-4D97-AF65-F5344CB8AC3E}">
        <p14:creationId xmlns:p14="http://schemas.microsoft.com/office/powerpoint/2010/main" val="2997207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2F713A-5EB9-4B7A-B87D-F2B7940161AF}" type="datetimeFigureOut">
              <a:rPr lang="en-NZ" smtClean="0"/>
              <a:pPr/>
              <a:t>22/12/2022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pPr/>
              <a:t>‹N°›</a:t>
            </a:fld>
            <a:endParaRPr lang="en-NZ"/>
          </a:p>
        </p:txBody>
      </p:sp>
    </p:spTree>
    <p:extLst>
      <p:ext uri="{BB962C8B-B14F-4D97-AF65-F5344CB8AC3E}">
        <p14:creationId xmlns:p14="http://schemas.microsoft.com/office/powerpoint/2010/main" val="4290166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F82F713A-5EB9-4B7A-B87D-F2B7940161AF}" type="datetimeFigureOut">
              <a:rPr lang="en-NZ" smtClean="0"/>
              <a:pPr/>
              <a:t>22/12/2022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F18C196-3ABE-43C0-9E5E-32D62974A7DC}" type="slidenum">
              <a:rPr lang="en-NZ" smtClean="0"/>
              <a:pPr/>
              <a:t>‹N°›</a:t>
            </a:fld>
            <a:endParaRPr lang="en-NZ"/>
          </a:p>
        </p:txBody>
      </p:sp>
    </p:spTree>
    <p:extLst>
      <p:ext uri="{BB962C8B-B14F-4D97-AF65-F5344CB8AC3E}">
        <p14:creationId xmlns:p14="http://schemas.microsoft.com/office/powerpoint/2010/main" val="3332259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F82F713A-5EB9-4B7A-B87D-F2B7940161AF}" type="datetimeFigureOut">
              <a:rPr lang="en-NZ" smtClean="0"/>
              <a:pPr/>
              <a:t>22/12/2022</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BF18C196-3ABE-43C0-9E5E-32D62974A7DC}" type="slidenum">
              <a:rPr lang="en-NZ" smtClean="0"/>
              <a:pPr/>
              <a:t>‹N°›</a:t>
            </a:fld>
            <a:endParaRPr lang="en-NZ"/>
          </a:p>
        </p:txBody>
      </p:sp>
    </p:spTree>
    <p:extLst>
      <p:ext uri="{BB962C8B-B14F-4D97-AF65-F5344CB8AC3E}">
        <p14:creationId xmlns:p14="http://schemas.microsoft.com/office/powerpoint/2010/main" val="2851512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F82F713A-5EB9-4B7A-B87D-F2B7940161AF}" type="datetimeFigureOut">
              <a:rPr lang="en-NZ" smtClean="0"/>
              <a:pPr/>
              <a:t>22/12/2022</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BF18C196-3ABE-43C0-9E5E-32D62974A7DC}" type="slidenum">
              <a:rPr lang="en-NZ" smtClean="0"/>
              <a:pPr/>
              <a:t>‹N°›</a:t>
            </a:fld>
            <a:endParaRPr lang="en-NZ"/>
          </a:p>
        </p:txBody>
      </p:sp>
    </p:spTree>
    <p:extLst>
      <p:ext uri="{BB962C8B-B14F-4D97-AF65-F5344CB8AC3E}">
        <p14:creationId xmlns:p14="http://schemas.microsoft.com/office/powerpoint/2010/main" val="2043493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2F713A-5EB9-4B7A-B87D-F2B7940161AF}" type="datetimeFigureOut">
              <a:rPr lang="en-NZ" smtClean="0"/>
              <a:pPr/>
              <a:t>22/12/2022</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BF18C196-3ABE-43C0-9E5E-32D62974A7DC}" type="slidenum">
              <a:rPr lang="en-NZ" smtClean="0"/>
              <a:pPr/>
              <a:t>‹N°›</a:t>
            </a:fld>
            <a:endParaRPr lang="en-NZ"/>
          </a:p>
        </p:txBody>
      </p:sp>
    </p:spTree>
    <p:extLst>
      <p:ext uri="{BB962C8B-B14F-4D97-AF65-F5344CB8AC3E}">
        <p14:creationId xmlns:p14="http://schemas.microsoft.com/office/powerpoint/2010/main" val="535825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2F713A-5EB9-4B7A-B87D-F2B7940161AF}" type="datetimeFigureOut">
              <a:rPr lang="en-NZ" smtClean="0"/>
              <a:pPr/>
              <a:t>22/12/2022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F18C196-3ABE-43C0-9E5E-32D62974A7DC}" type="slidenum">
              <a:rPr lang="en-NZ" smtClean="0"/>
              <a:pPr/>
              <a:t>‹N°›</a:t>
            </a:fld>
            <a:endParaRPr lang="en-NZ"/>
          </a:p>
        </p:txBody>
      </p:sp>
    </p:spTree>
    <p:extLst>
      <p:ext uri="{BB962C8B-B14F-4D97-AF65-F5344CB8AC3E}">
        <p14:creationId xmlns:p14="http://schemas.microsoft.com/office/powerpoint/2010/main" val="3144643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2F713A-5EB9-4B7A-B87D-F2B7940161AF}" type="datetimeFigureOut">
              <a:rPr lang="en-NZ" smtClean="0"/>
              <a:pPr/>
              <a:t>22/12/2022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F18C196-3ABE-43C0-9E5E-32D62974A7DC}" type="slidenum">
              <a:rPr lang="en-NZ" smtClean="0"/>
              <a:pPr/>
              <a:t>‹N°›</a:t>
            </a:fld>
            <a:endParaRPr lang="en-NZ"/>
          </a:p>
        </p:txBody>
      </p:sp>
    </p:spTree>
    <p:extLst>
      <p:ext uri="{BB962C8B-B14F-4D97-AF65-F5344CB8AC3E}">
        <p14:creationId xmlns:p14="http://schemas.microsoft.com/office/powerpoint/2010/main" val="595527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F713A-5EB9-4B7A-B87D-F2B7940161AF}" type="datetimeFigureOut">
              <a:rPr lang="en-NZ" smtClean="0"/>
              <a:pPr/>
              <a:t>22/12/2022</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18C196-3ABE-43C0-9E5E-32D62974A7DC}" type="slidenum">
              <a:rPr lang="en-NZ" smtClean="0"/>
              <a:pPr/>
              <a:t>‹N°›</a:t>
            </a:fld>
            <a:endParaRPr lang="en-NZ"/>
          </a:p>
        </p:txBody>
      </p:sp>
    </p:spTree>
    <p:extLst>
      <p:ext uri="{BB962C8B-B14F-4D97-AF65-F5344CB8AC3E}">
        <p14:creationId xmlns:p14="http://schemas.microsoft.com/office/powerpoint/2010/main" val="2923099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311" y="986901"/>
            <a:ext cx="11991335" cy="3145733"/>
          </a:xfrm>
          <a:prstGeom prst="rect">
            <a:avLst/>
          </a:prstGeom>
        </p:spPr>
        <p:txBody>
          <a:bodyPr wrap="square">
            <a:spAutoFit/>
          </a:bodyPr>
          <a:lstStyle/>
          <a:p>
            <a:pPr algn="just">
              <a:lnSpc>
                <a:spcPts val="2400"/>
              </a:lnSpc>
            </a:pPr>
            <a:r>
              <a:rPr lang="en-NZ" i="1" dirty="0">
                <a:latin typeface="Arial" panose="020B0604020202020204" pitchFamily="34" charset="0"/>
                <a:cs typeface="Arial" panose="020B0604020202020204" pitchFamily="34" charset="0"/>
              </a:rPr>
              <a:t>De novo </a:t>
            </a:r>
            <a:r>
              <a:rPr lang="en-NZ" dirty="0">
                <a:latin typeface="Arial" panose="020B0604020202020204" pitchFamily="34" charset="0"/>
                <a:cs typeface="Arial" panose="020B0604020202020204" pitchFamily="34" charset="0"/>
              </a:rPr>
              <a:t>designed synthetic peptides are ideal candidates for understanding protein structure and function. Structural motifs with predictable three-dimensional architecture are ideal tools for the </a:t>
            </a:r>
            <a:r>
              <a:rPr lang="en-NZ" i="1" dirty="0">
                <a:latin typeface="Arial" panose="020B0604020202020204" pitchFamily="34" charset="0"/>
                <a:cs typeface="Arial" panose="020B0604020202020204" pitchFamily="34" charset="0"/>
              </a:rPr>
              <a:t>de novo </a:t>
            </a:r>
            <a:r>
              <a:rPr lang="en-NZ" dirty="0">
                <a:latin typeface="Arial" panose="020B0604020202020204" pitchFamily="34" charset="0"/>
                <a:cs typeface="Arial" panose="020B0604020202020204" pitchFamily="34" charset="0"/>
              </a:rPr>
              <a:t>design of synthetic peptides. In many instances, synthetic peptides based on natural sequences or designed </a:t>
            </a:r>
            <a:r>
              <a:rPr lang="en-NZ" i="1" dirty="0">
                <a:latin typeface="Arial" panose="020B0604020202020204" pitchFamily="34" charset="0"/>
                <a:cs typeface="Arial" panose="020B0604020202020204" pitchFamily="34" charset="0"/>
              </a:rPr>
              <a:t>de novo </a:t>
            </a:r>
            <a:r>
              <a:rPr lang="en-NZ" dirty="0">
                <a:latin typeface="Arial" panose="020B0604020202020204" pitchFamily="34" charset="0"/>
                <a:cs typeface="Arial" panose="020B0604020202020204" pitchFamily="34" charset="0"/>
              </a:rPr>
              <a:t>also possess therapeutic potential. Particularly important in the context of the alarming increase in multidrug resistance (MDR) are antimicrobial lipopeptides that provide alternatives to conventional antibiotics. </a:t>
            </a:r>
          </a:p>
          <a:p>
            <a:pPr algn="just">
              <a:lnSpc>
                <a:spcPts val="2400"/>
              </a:lnSpc>
            </a:pPr>
            <a:endParaRPr lang="en-NZ" dirty="0">
              <a:latin typeface="Arial" panose="020B0604020202020204" pitchFamily="34" charset="0"/>
              <a:cs typeface="Arial" panose="020B0604020202020204" pitchFamily="34" charset="0"/>
            </a:endParaRPr>
          </a:p>
          <a:p>
            <a:pPr algn="just">
              <a:lnSpc>
                <a:spcPts val="2400"/>
              </a:lnSpc>
            </a:pPr>
            <a:r>
              <a:rPr lang="en-NZ" dirty="0">
                <a:latin typeface="Arial" panose="020B0604020202020204" pitchFamily="34" charset="0"/>
                <a:cs typeface="Arial" panose="020B0604020202020204" pitchFamily="34" charset="0"/>
              </a:rPr>
              <a:t>Research in the Sarojini group focusses on both fundamental and applied aspects of Peptide Science. This talk will summarise our research on 1) antimicrobial </a:t>
            </a:r>
            <a:r>
              <a:rPr lang="en-NZ" dirty="0" err="1">
                <a:latin typeface="Arial" panose="020B0604020202020204" pitchFamily="34" charset="0"/>
                <a:cs typeface="Arial" panose="020B0604020202020204" pitchFamily="34" charset="0"/>
              </a:rPr>
              <a:t>lipopeptides</a:t>
            </a:r>
            <a:r>
              <a:rPr lang="en-NZ" dirty="0">
                <a:latin typeface="Arial" panose="020B0604020202020204" pitchFamily="34" charset="0"/>
                <a:cs typeface="Arial" panose="020B0604020202020204" pitchFamily="34" charset="0"/>
              </a:rPr>
              <a:t> that eradicate biofilms, 2) synthetic antifreeze peptides that minimize freeze-thaw damage in frozen foods, 3) novel </a:t>
            </a:r>
            <a:r>
              <a:rPr lang="el-GR" dirty="0">
                <a:latin typeface="Arial" panose="020B0604020202020204" pitchFamily="34" charset="0"/>
                <a:cs typeface="Arial" panose="020B0604020202020204" pitchFamily="34" charset="0"/>
              </a:rPr>
              <a:t>β-</a:t>
            </a:r>
            <a:r>
              <a:rPr lang="en-NZ" dirty="0">
                <a:latin typeface="Arial" panose="020B0604020202020204" pitchFamily="34" charset="0"/>
                <a:cs typeface="Arial" panose="020B0604020202020204" pitchFamily="34" charset="0"/>
              </a:rPr>
              <a:t>turn mimics that facilitate the syntheses of cyclic </a:t>
            </a:r>
            <a:r>
              <a:rPr lang="en-NZ" dirty="0" err="1">
                <a:latin typeface="Arial" panose="020B0604020202020204" pitchFamily="34" charset="0"/>
                <a:cs typeface="Arial" panose="020B0604020202020204" pitchFamily="34" charset="0"/>
              </a:rPr>
              <a:t>tetrapeptides</a:t>
            </a:r>
            <a:r>
              <a:rPr lang="en-NZ" dirty="0">
                <a:latin typeface="Arial" panose="020B0604020202020204" pitchFamily="34" charset="0"/>
                <a:cs typeface="Arial" panose="020B0604020202020204" pitchFamily="34" charset="0"/>
              </a:rPr>
              <a:t> and 4) self-assembling peptide hydrogels.</a:t>
            </a:r>
          </a:p>
        </p:txBody>
      </p:sp>
      <p:sp>
        <p:nvSpPr>
          <p:cNvPr id="5" name="Rectangle 4"/>
          <p:cNvSpPr/>
          <p:nvPr/>
        </p:nvSpPr>
        <p:spPr>
          <a:xfrm>
            <a:off x="3697062" y="4227414"/>
            <a:ext cx="2880000" cy="2484000"/>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p:cNvSpPr/>
          <p:nvPr/>
        </p:nvSpPr>
        <p:spPr>
          <a:xfrm>
            <a:off x="6770839" y="4305864"/>
            <a:ext cx="5328000" cy="2412000"/>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96066" y="4236476"/>
            <a:ext cx="3476405" cy="2304000"/>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 name="Picture 2" descr="C:\Users\vsar007.UOA\Documents\2017\Nirmal Bangalore Trip_Nov 2017\Boston Chemistry\J Med Chem_2017_T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0604" y="4372010"/>
            <a:ext cx="5281043" cy="1764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vsar007.UOA\Documents\2015\PG Committee\2016 work\August UG Event\Antimicrobial on blank pp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668" y="4362476"/>
            <a:ext cx="3328211" cy="17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Antifreeze image pp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6126" y="4283322"/>
            <a:ext cx="2543841" cy="22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9"/>
          <p:cNvSpPr>
            <a:spLocks noChangeArrowheads="1"/>
          </p:cNvSpPr>
          <p:nvPr/>
        </p:nvSpPr>
        <p:spPr bwMode="auto">
          <a:xfrm>
            <a:off x="130927" y="6217819"/>
            <a:ext cx="3420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0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1600">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just" eaLnBrk="1" hangingPunct="1">
              <a:spcBef>
                <a:spcPct val="0"/>
              </a:spcBef>
              <a:buFontTx/>
              <a:buNone/>
              <a:defRPr/>
            </a:pPr>
            <a:r>
              <a:rPr lang="en-NZ" altLang="en-US" sz="1400" dirty="0">
                <a:latin typeface="Arial" panose="020B0604020202020204" pitchFamily="34" charset="0"/>
                <a:ea typeface="SimSun" panose="02010600030101010101" pitchFamily="2" charset="-122"/>
                <a:cs typeface="Arial" panose="020B0604020202020204" pitchFamily="34" charset="0"/>
              </a:rPr>
              <a:t>De </a:t>
            </a:r>
            <a:r>
              <a:rPr lang="en-NZ" altLang="en-US" sz="1400" dirty="0" err="1">
                <a:latin typeface="Arial" panose="020B0604020202020204" pitchFamily="34" charset="0"/>
                <a:ea typeface="SimSun" panose="02010600030101010101" pitchFamily="2" charset="-122"/>
                <a:cs typeface="Arial" panose="020B0604020202020204" pitchFamily="34" charset="0"/>
              </a:rPr>
              <a:t>Zoysa</a:t>
            </a:r>
            <a:r>
              <a:rPr lang="en-NZ" altLang="en-US" sz="1400" dirty="0">
                <a:latin typeface="Arial" panose="020B0604020202020204" pitchFamily="34" charset="0"/>
                <a:ea typeface="SimSun" panose="02010600030101010101" pitchFamily="2" charset="-122"/>
                <a:cs typeface="Arial" panose="020B0604020202020204" pitchFamily="34" charset="0"/>
              </a:rPr>
              <a:t> </a:t>
            </a:r>
            <a:r>
              <a:rPr lang="en-NZ" altLang="en-US" sz="1400" i="1" dirty="0">
                <a:latin typeface="Arial" panose="020B0604020202020204" pitchFamily="34" charset="0"/>
                <a:ea typeface="SimSun" panose="02010600030101010101" pitchFamily="2" charset="-122"/>
                <a:cs typeface="Arial" panose="020B0604020202020204" pitchFamily="34" charset="0"/>
              </a:rPr>
              <a:t>et al</a:t>
            </a:r>
            <a:r>
              <a:rPr lang="en-NZ" altLang="en-US" sz="1400" dirty="0">
                <a:latin typeface="Arial" panose="020B0604020202020204" pitchFamily="34" charset="0"/>
                <a:ea typeface="SimSun" panose="02010600030101010101" pitchFamily="2" charset="-122"/>
                <a:cs typeface="Arial" panose="020B0604020202020204" pitchFamily="34" charset="0"/>
              </a:rPr>
              <a:t>. </a:t>
            </a:r>
            <a:r>
              <a:rPr lang="en-NZ" altLang="en-US" sz="1400" i="1" dirty="0">
                <a:latin typeface="Arial" panose="020B0604020202020204" pitchFamily="34" charset="0"/>
                <a:ea typeface="SimSun" panose="02010600030101010101" pitchFamily="2" charset="-122"/>
                <a:cs typeface="Arial" panose="020B0604020202020204" pitchFamily="34" charset="0"/>
              </a:rPr>
              <a:t>J. Med. Chem</a:t>
            </a:r>
            <a:r>
              <a:rPr lang="en-NZ" altLang="en-US" sz="1400" dirty="0">
                <a:latin typeface="Arial" panose="020B0604020202020204" pitchFamily="34" charset="0"/>
                <a:ea typeface="SimSun" panose="02010600030101010101" pitchFamily="2" charset="-122"/>
                <a:cs typeface="Arial" panose="020B0604020202020204" pitchFamily="34" charset="0"/>
              </a:rPr>
              <a:t>. </a:t>
            </a:r>
            <a:r>
              <a:rPr lang="en-NZ" altLang="en-US" sz="1400" b="1" dirty="0">
                <a:latin typeface="Arial" panose="020B0604020202020204" pitchFamily="34" charset="0"/>
                <a:ea typeface="SimSun" panose="02010600030101010101" pitchFamily="2" charset="-122"/>
                <a:cs typeface="Arial" panose="020B0604020202020204" pitchFamily="34" charset="0"/>
              </a:rPr>
              <a:t>2015,</a:t>
            </a:r>
            <a:r>
              <a:rPr lang="en-NZ" altLang="en-US" sz="1400" dirty="0">
                <a:latin typeface="Arial" panose="020B0604020202020204" pitchFamily="34" charset="0"/>
                <a:ea typeface="SimSun" panose="02010600030101010101" pitchFamily="2" charset="-122"/>
                <a:cs typeface="Arial" panose="020B0604020202020204" pitchFamily="34" charset="0"/>
              </a:rPr>
              <a:t> 625</a:t>
            </a:r>
            <a:endParaRPr lang="en-NZ" altLang="en-US" sz="1400" dirty="0">
              <a:latin typeface="Arial" panose="020B0604020202020204" pitchFamily="34" charset="0"/>
              <a:cs typeface="Arial" panose="020B0604020202020204" pitchFamily="34" charset="0"/>
            </a:endParaRPr>
          </a:p>
        </p:txBody>
      </p:sp>
      <p:sp>
        <p:nvSpPr>
          <p:cNvPr id="12" name="Rectangle 9"/>
          <p:cNvSpPr>
            <a:spLocks noChangeArrowheads="1"/>
          </p:cNvSpPr>
          <p:nvPr/>
        </p:nvSpPr>
        <p:spPr bwMode="auto">
          <a:xfrm>
            <a:off x="7684561" y="6152876"/>
            <a:ext cx="342000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0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1600">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just">
              <a:spcBef>
                <a:spcPct val="0"/>
              </a:spcBef>
              <a:buNone/>
              <a:defRPr/>
            </a:pPr>
            <a:r>
              <a:rPr lang="en-NZ" altLang="en-US" sz="1600" dirty="0">
                <a:latin typeface="Arial" panose="020B0604020202020204" pitchFamily="34" charset="0"/>
                <a:ea typeface="SimSun" panose="02010600030101010101" pitchFamily="2" charset="-122"/>
                <a:cs typeface="Arial" panose="020B0604020202020204" pitchFamily="34" charset="0"/>
              </a:rPr>
              <a:t>Cameron </a:t>
            </a:r>
            <a:r>
              <a:rPr lang="en-NZ" altLang="en-US" sz="1600" i="1" dirty="0">
                <a:latin typeface="Arial" panose="020B0604020202020204" pitchFamily="34" charset="0"/>
                <a:ea typeface="SimSun" panose="02010600030101010101" pitchFamily="2" charset="-122"/>
                <a:cs typeface="Arial" panose="020B0604020202020204" pitchFamily="34" charset="0"/>
              </a:rPr>
              <a:t>et al</a:t>
            </a:r>
            <a:r>
              <a:rPr lang="en-NZ" altLang="en-US" sz="1600" dirty="0">
                <a:latin typeface="Arial" panose="020B0604020202020204" pitchFamily="34" charset="0"/>
                <a:ea typeface="SimSun" panose="02010600030101010101" pitchFamily="2" charset="-122"/>
                <a:cs typeface="Arial" panose="020B0604020202020204" pitchFamily="34" charset="0"/>
              </a:rPr>
              <a:t>. </a:t>
            </a:r>
            <a:r>
              <a:rPr lang="en-NZ" altLang="en-US" sz="1600" i="1" dirty="0">
                <a:latin typeface="Arial" panose="020B0604020202020204" pitchFamily="34" charset="0"/>
                <a:ea typeface="SimSun" panose="02010600030101010101" pitchFamily="2" charset="-122"/>
                <a:cs typeface="Arial" panose="020B0604020202020204" pitchFamily="34" charset="0"/>
              </a:rPr>
              <a:t>J. Med. Chem</a:t>
            </a:r>
            <a:r>
              <a:rPr lang="en-NZ" altLang="en-US" sz="1600" dirty="0">
                <a:latin typeface="Arial" panose="020B0604020202020204" pitchFamily="34" charset="0"/>
                <a:ea typeface="SimSun" panose="02010600030101010101" pitchFamily="2" charset="-122"/>
                <a:cs typeface="Arial" panose="020B0604020202020204" pitchFamily="34" charset="0"/>
              </a:rPr>
              <a:t>. </a:t>
            </a:r>
            <a:r>
              <a:rPr lang="en-NZ" altLang="en-US" sz="1600" b="1" dirty="0">
                <a:latin typeface="Arial" panose="020B0604020202020204" pitchFamily="34" charset="0"/>
                <a:ea typeface="SimSun" panose="02010600030101010101" pitchFamily="2" charset="-122"/>
                <a:cs typeface="Arial" panose="020B0604020202020204" pitchFamily="34" charset="0"/>
              </a:rPr>
              <a:t>2017</a:t>
            </a:r>
          </a:p>
          <a:p>
            <a:pPr algn="just">
              <a:spcBef>
                <a:spcPct val="0"/>
              </a:spcBef>
              <a:buNone/>
              <a:defRPr/>
            </a:pPr>
            <a:r>
              <a:rPr lang="en-NZ" sz="1400" dirty="0">
                <a:latin typeface="Arial" panose="020B0604020202020204" pitchFamily="34" charset="0"/>
                <a:cs typeface="Arial" panose="020B0604020202020204" pitchFamily="34" charset="0"/>
              </a:rPr>
              <a:t>10.1021/acs.jmedchem.7b00953</a:t>
            </a:r>
            <a:endParaRPr lang="en-NZ" altLang="en-US" sz="1400" dirty="0">
              <a:latin typeface="Arial" panose="020B0604020202020204" pitchFamily="34" charset="0"/>
              <a:cs typeface="Arial" panose="020B0604020202020204" pitchFamily="34" charset="0"/>
            </a:endParaRPr>
          </a:p>
          <a:p>
            <a:pPr algn="just">
              <a:spcBef>
                <a:spcPct val="0"/>
              </a:spcBef>
              <a:buNone/>
              <a:defRPr/>
            </a:pPr>
            <a:endParaRPr lang="en-NZ" altLang="en-US" sz="1600" dirty="0">
              <a:latin typeface="Arial" panose="020B0604020202020204" pitchFamily="34" charset="0"/>
              <a:cs typeface="Arial" panose="020B0604020202020204" pitchFamily="34" charset="0"/>
            </a:endParaRPr>
          </a:p>
        </p:txBody>
      </p:sp>
      <p:sp>
        <p:nvSpPr>
          <p:cNvPr id="13" name="Rectangle 12"/>
          <p:cNvSpPr/>
          <p:nvPr/>
        </p:nvSpPr>
        <p:spPr>
          <a:xfrm>
            <a:off x="3674074" y="6456139"/>
            <a:ext cx="2988000" cy="252000"/>
          </a:xfrm>
          <a:prstGeom prst="rect">
            <a:avLst/>
          </a:prstGeom>
        </p:spPr>
        <p:txBody>
          <a:bodyPr wrap="square">
            <a:spAutoFit/>
          </a:bodyPr>
          <a:lstStyle/>
          <a:p>
            <a:r>
              <a:rPr lang="en-NZ" sz="1100" dirty="0">
                <a:latin typeface="Arial" panose="020B0604020202020204" pitchFamily="34" charset="0"/>
                <a:cs typeface="Arial" panose="020B0604020202020204" pitchFamily="34" charset="0"/>
              </a:rPr>
              <a:t>Kong, </a:t>
            </a:r>
            <a:r>
              <a:rPr lang="en-NZ" sz="1100" i="1" dirty="0">
                <a:latin typeface="Arial" panose="020B0604020202020204" pitchFamily="34" charset="0"/>
                <a:cs typeface="Arial" panose="020B0604020202020204" pitchFamily="34" charset="0"/>
              </a:rPr>
              <a:t>et al</a:t>
            </a:r>
            <a:r>
              <a:rPr lang="en-US" sz="1100" dirty="0">
                <a:latin typeface="Arial" panose="020B0604020202020204" pitchFamily="34" charset="0"/>
                <a:cs typeface="Arial" panose="020B0604020202020204" pitchFamily="34" charset="0"/>
              </a:rPr>
              <a:t>. </a:t>
            </a:r>
            <a:r>
              <a:rPr lang="en-US" sz="1100" i="1" dirty="0">
                <a:latin typeface="Arial" panose="020B0604020202020204" pitchFamily="34" charset="0"/>
                <a:cs typeface="Arial" panose="020B0604020202020204" pitchFamily="34" charset="0"/>
              </a:rPr>
              <a:t>J. Agric. Food Chem</a:t>
            </a:r>
            <a:r>
              <a:rPr lang="en-US" sz="1100" dirty="0">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rPr>
              <a:t>2016</a:t>
            </a:r>
            <a:r>
              <a:rPr lang="en-US" sz="1100" dirty="0">
                <a:latin typeface="Arial" panose="020B0604020202020204" pitchFamily="34" charset="0"/>
                <a:cs typeface="Arial" panose="020B0604020202020204" pitchFamily="34" charset="0"/>
              </a:rPr>
              <a:t>, 4327</a:t>
            </a:r>
            <a:endParaRPr lang="en-NZ" sz="1100" dirty="0">
              <a:latin typeface="Arial" panose="020B0604020202020204" pitchFamily="34" charset="0"/>
              <a:cs typeface="Arial" panose="020B0604020202020204" pitchFamily="34" charset="0"/>
            </a:endParaRPr>
          </a:p>
        </p:txBody>
      </p:sp>
      <p:sp>
        <p:nvSpPr>
          <p:cNvPr id="14" name="Rectangle 13"/>
          <p:cNvSpPr/>
          <p:nvPr/>
        </p:nvSpPr>
        <p:spPr>
          <a:xfrm>
            <a:off x="1355233" y="537005"/>
            <a:ext cx="9749328" cy="385362"/>
          </a:xfrm>
          <a:prstGeom prst="rect">
            <a:avLst/>
          </a:prstGeom>
        </p:spPr>
        <p:txBody>
          <a:bodyPr wrap="square">
            <a:spAutoFit/>
          </a:bodyPr>
          <a:lstStyle/>
          <a:p>
            <a:pPr algn="ctr">
              <a:lnSpc>
                <a:spcPts val="2500"/>
              </a:lnSpc>
            </a:pPr>
            <a:r>
              <a:rPr lang="en-NZ" b="1" dirty="0">
                <a:solidFill>
                  <a:srgbClr val="0000FF"/>
                </a:solidFill>
                <a:latin typeface="Arial" panose="020B0604020202020204" pitchFamily="34" charset="0"/>
                <a:cs typeface="Arial" panose="020B0604020202020204" pitchFamily="34" charset="0"/>
              </a:rPr>
              <a:t>A/Prof Viji Sarojini, </a:t>
            </a:r>
            <a:r>
              <a:rPr lang="en-US" dirty="0">
                <a:solidFill>
                  <a:srgbClr val="0000FF"/>
                </a:solidFill>
                <a:latin typeface="Arial" panose="020B0604020202020204" pitchFamily="34" charset="0"/>
                <a:cs typeface="Arial" panose="020B0604020202020204" pitchFamily="34" charset="0"/>
              </a:rPr>
              <a:t>School of Chemical Sciences, The University of Auckland, </a:t>
            </a:r>
            <a:r>
              <a:rPr lang="en-NZ" dirty="0">
                <a:solidFill>
                  <a:srgbClr val="0000FF"/>
                </a:solidFill>
                <a:latin typeface="Arial" panose="020B0604020202020204" pitchFamily="34" charset="0"/>
                <a:cs typeface="Arial" panose="020B0604020202020204" pitchFamily="34" charset="0"/>
              </a:rPr>
              <a:t>New Zealand </a:t>
            </a:r>
          </a:p>
        </p:txBody>
      </p:sp>
      <p:sp>
        <p:nvSpPr>
          <p:cNvPr id="15" name="TextBox 4"/>
          <p:cNvSpPr txBox="1">
            <a:spLocks noChangeArrowheads="1"/>
          </p:cNvSpPr>
          <p:nvPr/>
        </p:nvSpPr>
        <p:spPr bwMode="auto">
          <a:xfrm>
            <a:off x="204323" y="163720"/>
            <a:ext cx="116769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NZ" sz="2000" b="1" dirty="0">
                <a:latin typeface="Arial" panose="020B0604020202020204" pitchFamily="34" charset="0"/>
                <a:cs typeface="Arial" panose="020B0604020202020204" pitchFamily="34" charset="0"/>
              </a:rPr>
              <a:t>Peptide Sciences and Technologies  </a:t>
            </a:r>
            <a:r>
              <a:rPr lang="en-US" sz="2000" b="1" dirty="0">
                <a:latin typeface="Arial" panose="020B0604020202020204" pitchFamily="34" charset="0"/>
                <a:cs typeface="Arial" panose="020B0604020202020204" pitchFamily="34" charset="0"/>
              </a:rPr>
              <a:t>– Turning the Tide in Medicinal Chemistry and Much More</a:t>
            </a:r>
            <a:endParaRPr lang="en-NZ" altLang="en-US" sz="2000" b="1" dirty="0">
              <a:solidFill>
                <a:srgbClr val="66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3669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3254" y="139591"/>
            <a:ext cx="12148666" cy="1015663"/>
          </a:xfrm>
          <a:prstGeom prst="rect">
            <a:avLst/>
          </a:prstGeom>
        </p:spPr>
        <p:txBody>
          <a:bodyPr wrap="square">
            <a:spAutoFit/>
          </a:bodyPr>
          <a:lstStyle/>
          <a:p>
            <a:pPr algn="ctr"/>
            <a:r>
              <a:rPr lang="en-NZ" sz="2400" b="1" dirty="0">
                <a:solidFill>
                  <a:srgbClr val="0000FF"/>
                </a:solidFill>
                <a:latin typeface="Arial" panose="020B0604020202020204" pitchFamily="34" charset="0"/>
                <a:cs typeface="Arial" panose="020B0604020202020204" pitchFamily="34" charset="0"/>
              </a:rPr>
              <a:t>A/Prof Viji Sarojini </a:t>
            </a:r>
          </a:p>
          <a:p>
            <a:pPr algn="ctr"/>
            <a:endParaRPr lang="en-NZ" sz="1200" b="1" dirty="0">
              <a:solidFill>
                <a:srgbClr val="0000FF"/>
              </a:solidFill>
              <a:latin typeface="Arial" panose="020B0604020202020204" pitchFamily="34" charset="0"/>
              <a:cs typeface="Arial" panose="020B0604020202020204" pitchFamily="34" charset="0"/>
            </a:endParaRPr>
          </a:p>
          <a:p>
            <a:pPr algn="ctr"/>
            <a:r>
              <a:rPr lang="en-US" sz="2400" dirty="0">
                <a:solidFill>
                  <a:srgbClr val="0000FF"/>
                </a:solidFill>
                <a:latin typeface="Arial" panose="020B0604020202020204" pitchFamily="34" charset="0"/>
                <a:cs typeface="Arial" panose="020B0604020202020204" pitchFamily="34" charset="0"/>
              </a:rPr>
              <a:t>School of Chemical Sciences, The University of Auckland, Auckland, </a:t>
            </a:r>
            <a:r>
              <a:rPr lang="en-NZ" sz="2400" dirty="0">
                <a:solidFill>
                  <a:srgbClr val="0000FF"/>
                </a:solidFill>
                <a:latin typeface="Arial" panose="020B0604020202020204" pitchFamily="34" charset="0"/>
                <a:cs typeface="Arial" panose="020B0604020202020204" pitchFamily="34" charset="0"/>
              </a:rPr>
              <a:t>New Zealand </a:t>
            </a:r>
          </a:p>
        </p:txBody>
      </p:sp>
      <p:sp>
        <p:nvSpPr>
          <p:cNvPr id="2" name="Rectangle 1"/>
          <p:cNvSpPr/>
          <p:nvPr/>
        </p:nvSpPr>
        <p:spPr>
          <a:xfrm>
            <a:off x="110935" y="1307512"/>
            <a:ext cx="7614811" cy="4522841"/>
          </a:xfrm>
          <a:prstGeom prst="rect">
            <a:avLst/>
          </a:prstGeom>
        </p:spPr>
        <p:txBody>
          <a:bodyPr wrap="square">
            <a:spAutoFit/>
          </a:bodyPr>
          <a:lstStyle/>
          <a:p>
            <a:pPr algn="just">
              <a:lnSpc>
                <a:spcPct val="107000"/>
              </a:lnSpc>
              <a:spcAft>
                <a:spcPts val="800"/>
              </a:spcAft>
            </a:pPr>
            <a:r>
              <a:rPr lang="en-NZ" dirty="0">
                <a:latin typeface="Arial" panose="020B0604020202020204" pitchFamily="34" charset="0"/>
                <a:ea typeface="Calibri" panose="020F0502020204030204" pitchFamily="34" charset="0"/>
                <a:cs typeface="Times New Roman" panose="02020603050405020304" pitchFamily="18" charset="0"/>
              </a:rPr>
              <a:t>Dr Sarojini </a:t>
            </a:r>
            <a:r>
              <a:rPr lang="en-US" dirty="0">
                <a:latin typeface="Arial" panose="020B0604020202020204" pitchFamily="34" charset="0"/>
                <a:ea typeface="Calibri" panose="020F0502020204030204" pitchFamily="34" charset="0"/>
                <a:cs typeface="Times New Roman" panose="02020603050405020304" pitchFamily="18" charset="0"/>
              </a:rPr>
              <a:t>obtained </a:t>
            </a:r>
            <a:r>
              <a:rPr lang="en-NZ" dirty="0">
                <a:latin typeface="Arial" panose="020B0604020202020204" pitchFamily="34" charset="0"/>
                <a:ea typeface="Calibri" panose="020F0502020204030204" pitchFamily="34" charset="0"/>
                <a:cs typeface="Times New Roman" panose="02020603050405020304" pitchFamily="18" charset="0"/>
              </a:rPr>
              <a:t>her </a:t>
            </a:r>
            <a:r>
              <a:rPr lang="en-US" dirty="0">
                <a:latin typeface="Arial" panose="020B0604020202020204" pitchFamily="34" charset="0"/>
                <a:ea typeface="Calibri" panose="020F0502020204030204" pitchFamily="34" charset="0"/>
                <a:cs typeface="Times New Roman" panose="02020603050405020304" pitchFamily="18" charset="0"/>
              </a:rPr>
              <a:t>PhD in Peptide Chemistry working with Profs. P. </a:t>
            </a:r>
            <a:r>
              <a:rPr lang="en-US" dirty="0" err="1">
                <a:latin typeface="Arial" panose="020B0604020202020204" pitchFamily="34" charset="0"/>
                <a:ea typeface="Calibri" panose="020F0502020204030204" pitchFamily="34" charset="0"/>
                <a:cs typeface="Times New Roman" panose="02020603050405020304" pitchFamily="18" charset="0"/>
              </a:rPr>
              <a:t>Balaram</a:t>
            </a:r>
            <a:r>
              <a:rPr lang="en-US" dirty="0">
                <a:latin typeface="Arial" panose="020B0604020202020204" pitchFamily="34" charset="0"/>
                <a:ea typeface="Calibri" panose="020F0502020204030204" pitchFamily="34" charset="0"/>
                <a:cs typeface="Times New Roman" panose="02020603050405020304" pitchFamily="18" charset="0"/>
              </a:rPr>
              <a:t> and R.B Rao at the Indian Institute of Science, Bangalore and BHU, Varanasi India which was followed by postdoctoral research at Linkoping University, Swe­den; University of Leeds, UK and Texas A &amp; M University, USA.  Moving to New Zealand in 2004, she joined Plant and Food Research and worked on Bioactive Peptide solutions for bacterial diseases of plants. She joined the University of Auckland in 2006 where she currently holds the positon of Associate Professor in Chemistry and is also one of the Deputy Directors of the Centre for Green Chemical Science. She </a:t>
            </a:r>
            <a:r>
              <a:rPr lang="en-US" sz="1800" dirty="0">
                <a:effectLst/>
                <a:latin typeface="Arial" panose="020B0604020202020204" pitchFamily="34" charset="0"/>
                <a:ea typeface="Calibri" panose="020F0502020204030204" pitchFamily="34" charset="0"/>
                <a:cs typeface="Times New Roman" panose="02020603050405020304" pitchFamily="18" charset="0"/>
              </a:rPr>
              <a:t>leads a group of several PhD students and postdocs in fundamental and applied aspects of Peptide Chemistry, which include the applications of Peptides in Food, Drug, Health and Energy Domains. She is passionate about equity and inclusion of underrepresented groups in Higher Education and Research and has got interested in the Kindness in Science Movement that originated in New Zealand recently.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41CD121-EC08-4A2E-9149-716C83A47D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5043" y="1637392"/>
            <a:ext cx="4320000" cy="4029750"/>
          </a:xfrm>
          <a:prstGeom prst="rect">
            <a:avLst/>
          </a:prstGeom>
        </p:spPr>
      </p:pic>
    </p:spTree>
    <p:extLst>
      <p:ext uri="{BB962C8B-B14F-4D97-AF65-F5344CB8AC3E}">
        <p14:creationId xmlns:p14="http://schemas.microsoft.com/office/powerpoint/2010/main" val="1375257734"/>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8E3E123-A269-4C2C-B83D-CCF8CE8D6D2D}" vid="{616D8776-4612-40CB-A629-823BC9E388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2023</TotalTime>
  <Words>429</Words>
  <Application>Microsoft Office PowerPoint</Application>
  <PresentationFormat>Grand écran</PresentationFormat>
  <Paragraphs>14</Paragraphs>
  <Slides>2</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vt:i4>
      </vt:variant>
    </vt:vector>
  </HeadingPairs>
  <TitlesOfParts>
    <vt:vector size="9" baseType="lpstr">
      <vt:lpstr>SimSun</vt:lpstr>
      <vt:lpstr>Arial</vt:lpstr>
      <vt:lpstr>Calibri</vt:lpstr>
      <vt:lpstr>Consolas</vt:lpstr>
      <vt:lpstr>Times New Roman</vt:lpstr>
      <vt:lpstr>Verdana</vt:lpstr>
      <vt:lpstr>Blank</vt:lpstr>
      <vt:lpstr>Présentation PowerPoint</vt:lpstr>
      <vt:lpstr>Présentation PowerPoint</vt:lpstr>
    </vt:vector>
  </TitlesOfParts>
  <Company>The University of Auckland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Heru De Zoysa</dc:creator>
  <cp:lastModifiedBy>Marya Nahil</cp:lastModifiedBy>
  <cp:revision>218</cp:revision>
  <cp:lastPrinted>2017-11-23T03:32:02Z</cp:lastPrinted>
  <dcterms:created xsi:type="dcterms:W3CDTF">2017-11-16T20:13:22Z</dcterms:created>
  <dcterms:modified xsi:type="dcterms:W3CDTF">2022-12-22T18:33:53Z</dcterms:modified>
</cp:coreProperties>
</file>