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14l8hHfLIEHV8g6F3DwY3URAH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5"/>
    <p:restoredTop sz="82271"/>
  </p:normalViewPr>
  <p:slideViewPr>
    <p:cSldViewPr snapToGrid="0" snapToObjects="1">
      <p:cViewPr varScale="1">
        <p:scale>
          <a:sx n="81" d="100"/>
          <a:sy n="81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c2eeeb4f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2c2eeeb4f2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8" name="Google Shape;218;g12c2eeeb4f2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fff1be4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2fff1be4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/>
          </a:p>
        </p:txBody>
      </p:sp>
      <p:sp>
        <p:nvSpPr>
          <p:cNvPr id="237" name="Google Shape;237;g12fff1be4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f1f120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12f1f120f7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8" name="Google Shape;248;g12f1f120f7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1092653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31092653b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7" name="Google Shape;257;g131092653b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c782784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12c7827848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6" name="Google Shape;266;g12c7827848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c7827848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12c78278485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5" name="Google Shape;275;g12c78278485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f1f120f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12f1f120f7d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3" name="Google Shape;283;g12f1f120f7d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d91899ba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fd91899ba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2dc6d4bc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12dc6d4bcb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12dc6d4bcb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2c7827848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12c78278485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g12c78278485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2dc6d4bcb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12dc6d4bcbe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5" name="Google Shape;345;g12dc6d4bcbe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6" name="Google Shape;35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1477fc35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101477fc357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4" name="Google Shape;374;g101477fc357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bf3c8589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fbf3c8589a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1" name="Google Shape;381;gfbf3c8589a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e0318854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12e0318854a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392" name="Google Shape;392;g12e0318854a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2e0318854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12e0318854a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8" name="Google Shape;398;g12e0318854a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e0318854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12e0318854a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dirty="0"/>
          </a:p>
        </p:txBody>
      </p:sp>
      <p:sp>
        <p:nvSpPr>
          <p:cNvPr id="405" name="Google Shape;405;g12e0318854a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facd657e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g12facd657e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g12facd657ed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06" name="Google Shape;1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fbf3c858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fbf3c8589a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2" name="Google Shape;422;gfbf3c8589a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endParaRPr dirty="0"/>
          </a:p>
        </p:txBody>
      </p:sp>
      <p:sp>
        <p:nvSpPr>
          <p:cNvPr id="130" name="Google Shape;1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dirty="0"/>
          </a:p>
        </p:txBody>
      </p:sp>
      <p:sp>
        <p:nvSpPr>
          <p:cNvPr id="137" name="Google Shape;1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878f4722d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8" name="Google Shape;148;g10878f4722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0" name="Google Shape;1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fd91899ba9_1_5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fd91899ba9_1_5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gfd91899ba9_1_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CA"/>
              <a:t>Claudèle Lemay-St-Denis and Rojo Rakotoharisoa</a:t>
            </a:r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fsg.espaceweb.usherbrooke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pcampus.umontreal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fsg.espaceweb.usherbrooke.ca/" TargetMode="External"/><Relationship Id="rId2" Type="http://schemas.openxmlformats.org/officeDocument/2006/relationships/hyperlink" Target="https://tll.mit.edu/teaching-resources/inclusive-classroom/implicit-bi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pcampus.umontreal.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386549" y="153901"/>
            <a:ext cx="11418900" cy="1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500" b="1" i="1" dirty="0"/>
              <a:t>L’EDI : </a:t>
            </a:r>
            <a:r>
              <a:rPr lang="en-CA" sz="3500" b="1" i="1" dirty="0" err="1"/>
              <a:t>Qu’est-ce</a:t>
            </a:r>
            <a:r>
              <a:rPr lang="en-CA" sz="3500" b="1" i="1" dirty="0"/>
              <a:t> que </a:t>
            </a:r>
            <a:r>
              <a:rPr lang="en-CA" sz="3500" b="1" i="1" dirty="0" err="1"/>
              <a:t>c’est</a:t>
            </a:r>
            <a:r>
              <a:rPr lang="en-CA" sz="3500" b="1" i="1" dirty="0"/>
              <a:t> ? Et </a:t>
            </a:r>
            <a:r>
              <a:rPr lang="en-CA" sz="3500" b="1" i="1" dirty="0" err="1"/>
              <a:t>pourquoi</a:t>
            </a:r>
            <a:r>
              <a:rPr lang="en-CA" sz="3500" b="1" i="1" dirty="0"/>
              <a:t> </a:t>
            </a:r>
            <a:r>
              <a:rPr lang="en-CA" sz="3500" b="1" i="1" dirty="0" err="1"/>
              <a:t>est-ce</a:t>
            </a:r>
            <a:r>
              <a:rPr lang="en-CA" sz="3500" b="1" i="1" dirty="0"/>
              <a:t> important ?</a:t>
            </a:r>
            <a:endParaRPr sz="3500" b="1" i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3500" b="1" i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CA" sz="3500" b="1" i="1" dirty="0"/>
              <a:t>EDI: What is it? And why should I care?</a:t>
            </a:r>
            <a:endParaRPr sz="8100" dirty="0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0126" y="3759300"/>
            <a:ext cx="2790774" cy="26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8437781" y="3429000"/>
            <a:ext cx="3482219" cy="3275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4527" y="2095424"/>
            <a:ext cx="2462943" cy="2514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2D8C879-E384-CB43-23DD-4E9A70200DF8}"/>
              </a:ext>
            </a:extLst>
          </p:cNvPr>
          <p:cNvSpPr txBox="1"/>
          <p:nvPr/>
        </p:nvSpPr>
        <p:spPr>
          <a:xfrm>
            <a:off x="1592418" y="4947900"/>
            <a:ext cx="90071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dirty="0">
                <a:latin typeface="Calibri" panose="020F0502020204030204" pitchFamily="34" charset="0"/>
                <a:cs typeface="Calibri" panose="020F0502020204030204" pitchFamily="34" charset="0"/>
              </a:rPr>
              <a:t>Participative workshop </a:t>
            </a:r>
            <a:r>
              <a:rPr lang="fr-C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fr-CA" sz="2200" dirty="0">
                <a:latin typeface="Calibri" panose="020F0502020204030204" pitchFamily="34" charset="0"/>
                <a:cs typeface="Calibri" panose="020F0502020204030204" pitchFamily="34" charset="0"/>
              </a:rPr>
              <a:t> by</a:t>
            </a:r>
          </a:p>
          <a:p>
            <a:pPr algn="ctr"/>
            <a:r>
              <a:rPr lang="fr-CA" sz="2200" dirty="0">
                <a:latin typeface="Calibri" panose="020F0502020204030204" pitchFamily="34" charset="0"/>
                <a:cs typeface="Calibri" panose="020F0502020204030204" pitchFamily="34" charset="0"/>
              </a:rPr>
              <a:t>Claudèle Lemay-Denis, PhD candidate in </a:t>
            </a:r>
            <a:r>
              <a:rPr lang="fr-C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biochemistry</a:t>
            </a:r>
            <a:r>
              <a:rPr lang="fr-CA" sz="2200" dirty="0">
                <a:latin typeface="Calibri" panose="020F0502020204030204" pitchFamily="34" charset="0"/>
                <a:cs typeface="Calibri" panose="020F0502020204030204" pitchFamily="34" charset="0"/>
              </a:rPr>
              <a:t> (U. de Montréal) and </a:t>
            </a:r>
          </a:p>
          <a:p>
            <a:pPr algn="ctr"/>
            <a:r>
              <a:rPr lang="fr-CA" sz="2200" dirty="0">
                <a:latin typeface="Calibri" panose="020F0502020204030204" pitchFamily="34" charset="0"/>
                <a:cs typeface="Calibri" panose="020F0502020204030204" pitchFamily="34" charset="0"/>
              </a:rPr>
              <a:t>Rojo </a:t>
            </a:r>
            <a:r>
              <a:rPr lang="fr-C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Rakotoharisoa</a:t>
            </a:r>
            <a:r>
              <a:rPr lang="fr-CA" sz="2200" dirty="0">
                <a:latin typeface="Calibri" panose="020F0502020204030204" pitchFamily="34" charset="0"/>
                <a:cs typeface="Calibri" panose="020F0502020204030204" pitchFamily="34" charset="0"/>
              </a:rPr>
              <a:t>, PhD candidate in </a:t>
            </a:r>
            <a:r>
              <a:rPr lang="fr-C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chemistry</a:t>
            </a:r>
            <a:r>
              <a:rPr lang="fr-CA" sz="2200" dirty="0">
                <a:latin typeface="Calibri" panose="020F0502020204030204" pitchFamily="34" charset="0"/>
                <a:cs typeface="Calibri" panose="020F0502020204030204" pitchFamily="34" charset="0"/>
              </a:rPr>
              <a:t> (U. of Ottawa)</a:t>
            </a:r>
          </a:p>
          <a:p>
            <a:pPr algn="ctr"/>
            <a:r>
              <a:rPr lang="fr-CA" sz="2200" dirty="0">
                <a:latin typeface="Calibri" panose="020F0502020204030204" pitchFamily="34" charset="0"/>
                <a:cs typeface="Calibri" panose="020F0502020204030204" pitchFamily="34" charset="0"/>
              </a:rPr>
              <a:t>For the Chemistry </a:t>
            </a:r>
            <a:r>
              <a:rPr lang="fr-C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  <a:r>
              <a:rPr lang="fr-CA" sz="2200" dirty="0">
                <a:latin typeface="Calibri" panose="020F0502020204030204" pitchFamily="34" charset="0"/>
                <a:cs typeface="Calibri" panose="020F0502020204030204" pitchFamily="34" charset="0"/>
              </a:rPr>
              <a:t>, U. de Montréal</a:t>
            </a:r>
          </a:p>
          <a:p>
            <a:pPr algn="ctr"/>
            <a:r>
              <a:rPr lang="fr-CA" sz="2200" dirty="0">
                <a:latin typeface="Calibri" panose="020F0502020204030204" pitchFamily="34" charset="0"/>
                <a:cs typeface="Calibri" panose="020F0502020204030204" pitchFamily="34" charset="0"/>
              </a:rPr>
              <a:t>June 3</a:t>
            </a:r>
            <a:r>
              <a:rPr lang="fr-CA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fr-CA" sz="2200" dirty="0">
                <a:latin typeface="Calibri" panose="020F0502020204030204" pitchFamily="34" charset="0"/>
                <a:cs typeface="Calibri" panose="020F0502020204030204" pitchFamily="34" charset="0"/>
              </a:rPr>
              <a:t>, 2022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12c2eeeb4f2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1075" y="2227200"/>
            <a:ext cx="6309699" cy="47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2c2eeeb4f2_0_8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Are things changing?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12c2eeeb4f2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525" y="2227212"/>
            <a:ext cx="5653465" cy="4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2c2eeeb4f2_0_89"/>
          <p:cNvSpPr/>
          <p:nvPr/>
        </p:nvSpPr>
        <p:spPr>
          <a:xfrm>
            <a:off x="0" y="6475700"/>
            <a:ext cx="361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Hatley et al, J. Med. Chem., 2021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2c2eeeb4f2_0_89"/>
          <p:cNvSpPr/>
          <p:nvPr/>
        </p:nvSpPr>
        <p:spPr>
          <a:xfrm>
            <a:off x="433100" y="1958950"/>
            <a:ext cx="5412900" cy="69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Number of articles published according to the corresponding author’s gender over time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12c2eeeb4f2_0_89"/>
          <p:cNvSpPr/>
          <p:nvPr/>
        </p:nvSpPr>
        <p:spPr>
          <a:xfrm>
            <a:off x="433100" y="5955300"/>
            <a:ext cx="5412900" cy="5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Year of publication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2c2eeeb4f2_0_89"/>
          <p:cNvSpPr/>
          <p:nvPr/>
        </p:nvSpPr>
        <p:spPr>
          <a:xfrm rot="-5400000">
            <a:off x="-1924637" y="4118750"/>
            <a:ext cx="4314000" cy="39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Number of corresponding author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2c2eeeb4f2_0_89"/>
          <p:cNvSpPr/>
          <p:nvPr/>
        </p:nvSpPr>
        <p:spPr>
          <a:xfrm>
            <a:off x="4046450" y="3901013"/>
            <a:ext cx="20295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Male</a:t>
            </a:r>
            <a:endParaRPr sz="200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 sz="20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2c2eeeb4f2_0_89"/>
          <p:cNvSpPr/>
          <p:nvPr/>
        </p:nvSpPr>
        <p:spPr>
          <a:xfrm>
            <a:off x="767450" y="2730175"/>
            <a:ext cx="987000" cy="4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2c2eeeb4f2_0_89"/>
          <p:cNvSpPr/>
          <p:nvPr/>
        </p:nvSpPr>
        <p:spPr>
          <a:xfrm>
            <a:off x="6473800" y="1958950"/>
            <a:ext cx="5412900" cy="69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Predicted race and ethnicity of the</a:t>
            </a:r>
            <a:endParaRPr sz="2000" b="1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corresponding authors over time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2c2eeeb4f2_0_89"/>
          <p:cNvSpPr/>
          <p:nvPr/>
        </p:nvSpPr>
        <p:spPr>
          <a:xfrm rot="-5400000">
            <a:off x="3862788" y="4050425"/>
            <a:ext cx="4314000" cy="39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2c2eeeb4f2_0_89"/>
          <p:cNvSpPr/>
          <p:nvPr/>
        </p:nvSpPr>
        <p:spPr>
          <a:xfrm>
            <a:off x="6473800" y="6031550"/>
            <a:ext cx="5412900" cy="90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Year of publication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2c2eeeb4f2_0_89"/>
          <p:cNvSpPr/>
          <p:nvPr/>
        </p:nvSpPr>
        <p:spPr>
          <a:xfrm>
            <a:off x="7169300" y="2730175"/>
            <a:ext cx="53145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White   </a:t>
            </a:r>
            <a:r>
              <a:rPr lang="en-CA" sz="2000" b="1" i="0" u="none" strike="noStrike" cap="none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Asian</a:t>
            </a:r>
            <a:r>
              <a:rPr lang="en-CA" sz="20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CA" sz="20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Hispanic   </a:t>
            </a:r>
            <a:r>
              <a:rPr lang="en-CA" sz="2000" b="1" i="0" u="none" strike="noStrike" cap="none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Black</a:t>
            </a:r>
            <a:r>
              <a:rPr lang="en-CA" sz="20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CA" sz="2000" b="1" i="0" u="none" strike="noStrike" cap="none">
                <a:solidFill>
                  <a:srgbClr val="FF80F3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 sz="2000" b="1" i="0" u="none" strike="noStrike" cap="none">
              <a:solidFill>
                <a:srgbClr val="FF80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2c2eeeb4f2_0_89"/>
          <p:cNvSpPr/>
          <p:nvPr/>
        </p:nvSpPr>
        <p:spPr>
          <a:xfrm>
            <a:off x="950700" y="1325700"/>
            <a:ext cx="10290600" cy="69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According to publications in medicinal chemistry journals over the last 20 years…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4B22AB-C5AE-B879-7CC9-457B5893BBD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fff1be4c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Unconscious</a:t>
            </a:r>
            <a:r>
              <a:rPr lang="en-CA" sz="50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Biases</a:t>
            </a:r>
            <a:endParaRPr sz="5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2fff1be4ce_0_0"/>
          <p:cNvSpPr/>
          <p:nvPr/>
        </p:nvSpPr>
        <p:spPr>
          <a:xfrm>
            <a:off x="505650" y="4698043"/>
            <a:ext cx="11180700" cy="41629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Automatic, mental shortcut used to process information and make decisions quickly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12fff1be4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6367" y="1283776"/>
            <a:ext cx="6839265" cy="3473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12fff1be4ce_0_0"/>
          <p:cNvSpPr txBox="1"/>
          <p:nvPr/>
        </p:nvSpPr>
        <p:spPr>
          <a:xfrm>
            <a:off x="148550" y="6457800"/>
            <a:ext cx="623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CA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tll.mit.edu</a:t>
            </a:r>
            <a:r>
              <a:rPr lang="en-CA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/teaching-resources/inclusive-classroom/implicit-bias/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2fff1be4ce_0_0"/>
          <p:cNvSpPr/>
          <p:nvPr/>
        </p:nvSpPr>
        <p:spPr>
          <a:xfrm>
            <a:off x="505649" y="5235532"/>
            <a:ext cx="11180700" cy="417423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Learned from our environments, education, and culture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2fff1be4ce_0_0"/>
          <p:cNvSpPr/>
          <p:nvPr/>
        </p:nvSpPr>
        <p:spPr>
          <a:xfrm>
            <a:off x="505650" y="5756574"/>
            <a:ext cx="11180700" cy="417423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lead to errors: negative stereotypes, prejudices toward marginalized groups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7362A6-2875-DB25-C0BA-8D633FDB70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 dirty="0"/>
              <a:t>Claudèle Lemay-St-Denis and Rojo </a:t>
            </a:r>
            <a:r>
              <a:rPr lang="fr-CA" sz="1400" dirty="0" err="1"/>
              <a:t>Rakotoharisoa</a:t>
            </a:r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f1f120f7d_0_0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Challenges in Recruitment </a:t>
            </a:r>
            <a:endParaRPr sz="5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12f1f120f7d_0_0"/>
          <p:cNvSpPr/>
          <p:nvPr/>
        </p:nvSpPr>
        <p:spPr>
          <a:xfrm>
            <a:off x="1452900" y="1798181"/>
            <a:ext cx="9286200" cy="14476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CA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CV and interviews</a:t>
            </a:r>
            <a:r>
              <a:rPr lang="en-CA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Uncommon names and accents are viewed negatively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2f1f120f7d_0_0"/>
          <p:cNvSpPr/>
          <p:nvPr/>
        </p:nvSpPr>
        <p:spPr>
          <a:xfrm>
            <a:off x="1452900" y="3900648"/>
            <a:ext cx="9286200" cy="18252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aware of potential biases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Char char="•"/>
            </a:pPr>
            <a:r>
              <a:rPr lang="en-CA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Clearly define important criteria for a position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 expertise gained from Non-English environments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2f1f120f7d_0_0"/>
          <p:cNvSpPr/>
          <p:nvPr/>
        </p:nvSpPr>
        <p:spPr>
          <a:xfrm>
            <a:off x="0" y="6491386"/>
            <a:ext cx="56605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Cotton et al., Journal of Managerial Psychology, 2008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1E4C31-03D1-EEB0-F167-FD6CCE7D08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1092653b6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Concept of Excellence</a:t>
            </a:r>
            <a:endParaRPr/>
          </a:p>
        </p:txBody>
      </p:sp>
      <p:sp>
        <p:nvSpPr>
          <p:cNvPr id="260" name="Google Shape;260;g131092653b6_0_0"/>
          <p:cNvSpPr/>
          <p:nvPr/>
        </p:nvSpPr>
        <p:spPr>
          <a:xfrm>
            <a:off x="1452900" y="1491343"/>
            <a:ext cx="9286200" cy="2253582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we value excellence in academia?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Typical path or atypical path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Innate intelligence rather than hardworking and dedication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131092653b6_0_0"/>
          <p:cNvSpPr/>
          <p:nvPr/>
        </p:nvSpPr>
        <p:spPr>
          <a:xfrm>
            <a:off x="1452900" y="4182600"/>
            <a:ext cx="9286200" cy="187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Inclusive notion of excellence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CA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 a range of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CA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acknowledges alternative career paths, commitments outside of academia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alternative path enriched their professional skills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31092653b6_0_0"/>
          <p:cNvSpPr/>
          <p:nvPr/>
        </p:nvSpPr>
        <p:spPr>
          <a:xfrm>
            <a:off x="104758" y="6492875"/>
            <a:ext cx="6853158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Lewis et al., </a:t>
            </a:r>
            <a:r>
              <a:rPr lang="en-CA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CA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hysical Review Physics Education Research, </a:t>
            </a:r>
            <a:r>
              <a:rPr lang="en-CA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E4E86F-6B2E-BEEC-ECBF-1BE1D490B2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c78278485_0_0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Recommendation letter</a:t>
            </a:r>
            <a:endParaRPr sz="5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2c78278485_0_0"/>
          <p:cNvSpPr/>
          <p:nvPr/>
        </p:nvSpPr>
        <p:spPr>
          <a:xfrm>
            <a:off x="517950" y="1094150"/>
            <a:ext cx="11114700" cy="26694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facts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write better recommendation letters to those who are similar to them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 letters written for men are in average 16% longer than for women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Adjectives used to describe men and women are different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Men are </a:t>
            </a:r>
            <a:r>
              <a:rPr lang="en-CA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excellent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CA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accomplished</a:t>
            </a: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Women are </a:t>
            </a:r>
            <a:r>
              <a:rPr lang="en-CA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hard-working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organized</a:t>
            </a: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people are more susceptible to be described as </a:t>
            </a:r>
            <a:r>
              <a:rPr lang="en-CA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outstanding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exceptional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CA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 black, Asian, and Hispanic people.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12c78278485_0_0"/>
          <p:cNvSpPr txBox="1"/>
          <p:nvPr/>
        </p:nvSpPr>
        <p:spPr>
          <a:xfrm>
            <a:off x="0" y="5764500"/>
            <a:ext cx="10764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Eger, Doctoral thesis, 1991</a:t>
            </a:r>
            <a:endParaRPr sz="15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Trix</a:t>
            </a:r>
            <a:r>
              <a:rPr lang="en-CA" sz="15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CA" sz="15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Psenka</a:t>
            </a:r>
            <a:r>
              <a:rPr lang="en-CA" sz="15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Discourse &amp; Society, 2003</a:t>
            </a:r>
            <a:endParaRPr sz="15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Ross et al. </a:t>
            </a:r>
            <a:r>
              <a:rPr lang="en-CA" sz="15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PLoS</a:t>
            </a:r>
            <a:r>
              <a:rPr lang="en-CA" sz="15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ONE, 2017</a:t>
            </a:r>
            <a:endParaRPr sz="15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Chaire</a:t>
            </a:r>
            <a:r>
              <a:rPr lang="en-CA" sz="15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pour les femmes </a:t>
            </a:r>
            <a:r>
              <a:rPr lang="en-CA" sz="15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15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sciences et </a:t>
            </a:r>
            <a:r>
              <a:rPr lang="en-CA" sz="15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15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5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génie</a:t>
            </a:r>
            <a:r>
              <a:rPr lang="en-CA" sz="15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au Québec (Eve </a:t>
            </a:r>
            <a:r>
              <a:rPr lang="en-CA" sz="15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Langelier</a:t>
            </a:r>
            <a:r>
              <a:rPr lang="en-CA" sz="15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): </a:t>
            </a:r>
            <a:r>
              <a:rPr lang="en-CA" sz="1500" b="1" i="0" u="sng" strike="noStrike" cap="none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https://cfsg.espaceweb.usherbrooke.ca</a:t>
            </a:r>
            <a:endParaRPr sz="15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12c78278485_0_0"/>
          <p:cNvSpPr/>
          <p:nvPr/>
        </p:nvSpPr>
        <p:spPr>
          <a:xfrm>
            <a:off x="559200" y="3996725"/>
            <a:ext cx="11073600" cy="1782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</a:t>
            </a:r>
            <a:r>
              <a:rPr lang="en-CA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to address all evaluation criteria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use stereotypical characteristics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include characteristics that can be considered as discriminatory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Favour epicene writing from the beginning of the writing process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61DBE7-826A-2882-9855-476B43FB4B0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 dirty="0"/>
              <a:t>Claudèle Lemay-St-Denis and Rojo </a:t>
            </a:r>
            <a:r>
              <a:rPr lang="fr-CA" sz="1400" dirty="0" err="1"/>
              <a:t>Rakotoharisoa</a:t>
            </a:r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c78278485_0_33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Grant/Scholarship applications</a:t>
            </a:r>
            <a:endParaRPr sz="5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12c78278485_0_33"/>
          <p:cNvSpPr/>
          <p:nvPr/>
        </p:nvSpPr>
        <p:spPr>
          <a:xfrm>
            <a:off x="559200" y="2327500"/>
            <a:ext cx="11073600" cy="3857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n-CA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how you educate yourself on EDI issues in academia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 in workshops on EDI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concrete actions to increase inclusion in the team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Epicene writing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n-CA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your engagement in your community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Association, mentorship, volunteering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outreach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</a:t>
            </a:r>
            <a:r>
              <a:rPr lang="en-CA" sz="2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capcampus</a:t>
            </a:r>
            <a:r>
              <a:rPr lang="en-CA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.umontreal.ca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1000 sciences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n-CA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 your atypical path to academia: positive impact on your career development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2c78278485_0_33"/>
          <p:cNvSpPr/>
          <p:nvPr/>
        </p:nvSpPr>
        <p:spPr>
          <a:xfrm>
            <a:off x="559200" y="1094150"/>
            <a:ext cx="11073600" cy="10221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Integrating the value of EDI in your research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5A21F7-AA03-42FC-C693-1AD1BFBF975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f1f120f7d_1_0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Grant applications</a:t>
            </a:r>
            <a:endParaRPr sz="5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12f1f120f7d_1_0"/>
          <p:cNvSpPr/>
          <p:nvPr/>
        </p:nvSpPr>
        <p:spPr>
          <a:xfrm>
            <a:off x="559200" y="2225937"/>
            <a:ext cx="11073600" cy="440346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Team composition and trainee recruitment processes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Present concrete actions showing that EDI is </a:t>
            </a:r>
            <a:r>
              <a:rPr lang="en-CA" sz="24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intentionally</a:t>
            </a:r>
            <a:r>
              <a:rPr lang="en-CA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CA" sz="24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proactively</a:t>
            </a:r>
            <a:r>
              <a:rPr lang="en-CA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considered when recruiting new members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Equitable, inclusive and accessible research work environment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Indicate concrete practices to ensure that </a:t>
            </a:r>
            <a:r>
              <a:rPr lang="en-CA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fully involved and supported in the research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Diversity and equity in mentoring, training and access to development opportunities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a diversity of role models and mentors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Ensuring that training and development opportunities are available to all trainees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12f1f120f7d_1_0"/>
          <p:cNvSpPr/>
          <p:nvPr/>
        </p:nvSpPr>
        <p:spPr>
          <a:xfrm>
            <a:off x="559200" y="1094150"/>
            <a:ext cx="11073600" cy="10221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Integrating the value of EDI in our workspace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12f1f120f7d_1_0"/>
          <p:cNvSpPr txBox="1"/>
          <p:nvPr/>
        </p:nvSpPr>
        <p:spPr>
          <a:xfrm>
            <a:off x="56458" y="6381011"/>
            <a:ext cx="4400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CRSH</a:t>
            </a:r>
            <a:endParaRPr sz="15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B0A70F-D74B-5B02-22EB-AE232BF728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 dirty="0"/>
              <a:t>Claudèle Lemay-St-Denis and Rojo </a:t>
            </a:r>
            <a:r>
              <a:rPr lang="fr-CA" sz="1400" dirty="0" err="1"/>
              <a:t>Rakotoharisoa</a:t>
            </a:r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d91899ba9_1_0"/>
          <p:cNvSpPr txBox="1">
            <a:spLocks noGrp="1"/>
          </p:cNvSpPr>
          <p:nvPr>
            <p:ph type="title"/>
          </p:nvPr>
        </p:nvSpPr>
        <p:spPr>
          <a:xfrm>
            <a:off x="415650" y="-115989"/>
            <a:ext cx="113607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Microaggressions</a:t>
            </a:r>
            <a:endParaRPr sz="5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fd91899ba9_1_0"/>
          <p:cNvSpPr txBox="1"/>
          <p:nvPr/>
        </p:nvSpPr>
        <p:spPr>
          <a:xfrm>
            <a:off x="-179617" y="6462636"/>
            <a:ext cx="4400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Harrison and Tanner, Biol. Teach. Learn., 2018</a:t>
            </a:r>
            <a:endParaRPr sz="1500" b="0" i="0" u="none" strike="noStrike" cap="none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fd91899ba9_1_0"/>
          <p:cNvSpPr/>
          <p:nvPr/>
        </p:nvSpPr>
        <p:spPr>
          <a:xfrm>
            <a:off x="606900" y="4981438"/>
            <a:ext cx="10978200" cy="13959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one concentrate on their 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and academic responsibilities </a:t>
            </a:r>
            <a:r>
              <a:rPr lang="en-CA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their 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individual’s sense of belonging, self-efficacy, and science identity is invalidated</a:t>
            </a:r>
            <a:r>
              <a:rPr lang="en-CA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if 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en-CA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the ones invalidating someone else, even with the best intentions?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fd91899ba9_1_0"/>
          <p:cNvSpPr/>
          <p:nvPr/>
        </p:nvSpPr>
        <p:spPr>
          <a:xfrm>
            <a:off x="1267650" y="1147175"/>
            <a:ext cx="9656700" cy="373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Microassault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“Really, it’s ridiculous that anyone believes in God, you can’t be a real scientist if you believe in God.”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Microinsult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lang="en-CA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“A plain white lab coat? But you’re gay, so your lab coat should be fabulous!”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lang="en-CA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“Wow, your English is so good!”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Microinvalidation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 don’t believe Dr. Doe was being racist with his comments, you’re blowing this out of proportion.”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“Don’t be so sensitive”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/>
          <p:nvPr/>
        </p:nvSpPr>
        <p:spPr>
          <a:xfrm>
            <a:off x="3804575" y="4108250"/>
            <a:ext cx="3990900" cy="22020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Accept responsibility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not to be offensive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heartfelt apology is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critical first step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to raise your own awareness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Intent does not equal impact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2577125" y="1927375"/>
            <a:ext cx="3094800" cy="768000"/>
          </a:xfrm>
          <a:prstGeom prst="wedgeRoundRectCallout">
            <a:avLst>
              <a:gd name="adj1" fmla="val -41942"/>
              <a:gd name="adj2" fmla="val 72406"/>
              <a:gd name="adj3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1"/>
          <p:cNvSpPr txBox="1"/>
          <p:nvPr/>
        </p:nvSpPr>
        <p:spPr>
          <a:xfrm>
            <a:off x="2611776" y="1918813"/>
            <a:ext cx="306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would’ve never guessed you were gay!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1"/>
          <p:cNvSpPr/>
          <p:nvPr/>
        </p:nvSpPr>
        <p:spPr>
          <a:xfrm flipH="1">
            <a:off x="7690097" y="561800"/>
            <a:ext cx="3627600" cy="768000"/>
          </a:xfrm>
          <a:prstGeom prst="wedgeRoundRectCallout">
            <a:avLst>
              <a:gd name="adj1" fmla="val -40194"/>
              <a:gd name="adj2" fmla="val 78933"/>
              <a:gd name="adj3" fmla="val 16667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1"/>
          <p:cNvSpPr txBox="1"/>
          <p:nvPr/>
        </p:nvSpPr>
        <p:spPr>
          <a:xfrm>
            <a:off x="7749648" y="591800"/>
            <a:ext cx="3508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 only got the job because she is a black woman.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1"/>
          <p:cNvSpPr/>
          <p:nvPr/>
        </p:nvSpPr>
        <p:spPr>
          <a:xfrm>
            <a:off x="171300" y="4108250"/>
            <a:ext cx="3508500" cy="22020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It’s not your job to teach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 if you feel safe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context in mind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Criticize the act, not the person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Reach out for support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1"/>
          <p:cNvSpPr/>
          <p:nvPr/>
        </p:nvSpPr>
        <p:spPr>
          <a:xfrm flipH="1">
            <a:off x="8152525" y="2168950"/>
            <a:ext cx="3354000" cy="477000"/>
          </a:xfrm>
          <a:prstGeom prst="wedgeRoundRectCallout">
            <a:avLst>
              <a:gd name="adj1" fmla="val -41942"/>
              <a:gd name="adj2" fmla="val 72406"/>
              <a:gd name="adj3" fmla="val 16667"/>
            </a:avLst>
          </a:prstGeom>
          <a:noFill/>
          <a:ln w="254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1"/>
          <p:cNvSpPr txBox="1"/>
          <p:nvPr/>
        </p:nvSpPr>
        <p:spPr>
          <a:xfrm>
            <a:off x="7715884" y="2199558"/>
            <a:ext cx="42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Feel free to bring your wife!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4591848" y="152925"/>
            <a:ext cx="202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are you </a:t>
            </a:r>
            <a:r>
              <a:rPr lang="en-CA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really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1"/>
          <p:cNvSpPr/>
          <p:nvPr/>
        </p:nvSpPr>
        <p:spPr>
          <a:xfrm>
            <a:off x="7964425" y="4108250"/>
            <a:ext cx="4125000" cy="22020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an ally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 for yourself, not the recipient of the microaggression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and practice responses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in with the recipient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the incident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8" y="6462711"/>
            <a:ext cx="5123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ACS webinar 2020, F </a:t>
            </a:r>
            <a:r>
              <a:rPr lang="en-CA" sz="15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Dainkeh</a:t>
            </a:r>
            <a:r>
              <a:rPr lang="en-CA" sz="15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P Christopher</a:t>
            </a:r>
            <a:endParaRPr sz="15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1"/>
          <p:cNvSpPr/>
          <p:nvPr/>
        </p:nvSpPr>
        <p:spPr>
          <a:xfrm>
            <a:off x="4534550" y="175850"/>
            <a:ext cx="2136900" cy="708000"/>
          </a:xfrm>
          <a:prstGeom prst="wedgeRoundRectCallout">
            <a:avLst>
              <a:gd name="adj1" fmla="val -41942"/>
              <a:gd name="adj2" fmla="val 72406"/>
              <a:gd name="adj3" fmla="val 16667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462153" y="3738900"/>
            <a:ext cx="292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Recipient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1"/>
          <p:cNvSpPr txBox="1"/>
          <p:nvPr/>
        </p:nvSpPr>
        <p:spPr>
          <a:xfrm>
            <a:off x="4336628" y="3738900"/>
            <a:ext cx="292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Offender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8653078" y="3738900"/>
            <a:ext cx="292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Witness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102600" y="3191700"/>
            <a:ext cx="11986800" cy="3284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</a:t>
            </a:r>
            <a:r>
              <a:rPr lang="en-CA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1"/>
          <p:cNvSpPr/>
          <p:nvPr/>
        </p:nvSpPr>
        <p:spPr>
          <a:xfrm>
            <a:off x="578700" y="229850"/>
            <a:ext cx="2536500" cy="1124100"/>
          </a:xfrm>
          <a:prstGeom prst="wedgeRoundRectCallout">
            <a:avLst>
              <a:gd name="adj1" fmla="val -41942"/>
              <a:gd name="adj2" fmla="val 72406"/>
              <a:gd name="adj3" fmla="val 16667"/>
            </a:avLst>
          </a:prstGeom>
          <a:noFill/>
          <a:ln w="2540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1"/>
          <p:cNvSpPr txBox="1"/>
          <p:nvPr/>
        </p:nvSpPr>
        <p:spPr>
          <a:xfrm>
            <a:off x="578701" y="283993"/>
            <a:ext cx="2536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No, I am not transphobic, I have a trans friend.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12dc6d4bcb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950150"/>
            <a:ext cx="11887201" cy="95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12dc6d4bcb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93692"/>
            <a:ext cx="12191999" cy="5870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784854" y="171841"/>
            <a:ext cx="7457103" cy="16766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CA" sz="5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457400" y="1956487"/>
            <a:ext cx="6011362" cy="47296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Recognize the types of diversities and their importance in academia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aware of disparities in academia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Familiarizing with unconscious biases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our experiences and feasible solutions for improving inclusion and diversity in the academia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6276" y="1773825"/>
            <a:ext cx="4561025" cy="46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775F2F2-4162-EF3D-B61A-1C49EB5F927E}"/>
              </a:ext>
            </a:extLst>
          </p:cNvPr>
          <p:cNvSpPr txBox="1"/>
          <p:nvPr/>
        </p:nvSpPr>
        <p:spPr>
          <a:xfrm>
            <a:off x="11271738" y="35169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4CCC3-F5FD-BDDE-3A4B-3930BB91A1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 dirty="0"/>
              <a:t>Claudèle Lemay-St-Denis and Rojo </a:t>
            </a:r>
            <a:r>
              <a:rPr lang="fr-CA" sz="1400" dirty="0" err="1"/>
              <a:t>Rakotoharisoa</a:t>
            </a:r>
            <a:endParaRPr lang="fr-CA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c78278485_0_21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Calibri"/>
              <a:buNone/>
            </a:pPr>
            <a:r>
              <a:rPr lang="en-CA" sz="6000" b="1"/>
              <a:t>The Power of Representation </a:t>
            </a:r>
            <a:endParaRPr/>
          </a:p>
        </p:txBody>
      </p:sp>
      <p:sp>
        <p:nvSpPr>
          <p:cNvPr id="332" name="Google Shape;332;g12c78278485_0_21"/>
          <p:cNvSpPr txBox="1">
            <a:spLocks noGrp="1"/>
          </p:cNvSpPr>
          <p:nvPr>
            <p:ph type="body" idx="1"/>
          </p:nvPr>
        </p:nvSpPr>
        <p:spPr>
          <a:xfrm>
            <a:off x="618900" y="1444626"/>
            <a:ext cx="7973100" cy="437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CA" sz="2400"/>
              <a:t>In 10 current (2016-2020) US college-level general chemistry texbooks: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CA" sz="2400"/>
              <a:t>	A male name appears every </a:t>
            </a:r>
            <a:r>
              <a:rPr lang="en-CA" sz="2400" b="1">
                <a:solidFill>
                  <a:srgbClr val="7030A0"/>
                </a:solidFill>
              </a:rPr>
              <a:t>4</a:t>
            </a:r>
            <a:r>
              <a:rPr lang="en-CA" sz="2400"/>
              <a:t> pages of text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CA" sz="2400"/>
              <a:t>	A female name appears every </a:t>
            </a:r>
            <a:r>
              <a:rPr lang="en-CA" sz="2400" b="1">
                <a:solidFill>
                  <a:srgbClr val="7030A0"/>
                </a:solidFill>
              </a:rPr>
              <a:t>250</a:t>
            </a:r>
            <a:r>
              <a:rPr lang="en-CA" sz="2400"/>
              <a:t> pages of text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CA" sz="2400"/>
              <a:t>Yet: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CA" sz="2400"/>
              <a:t>Female students had higher comprehension after viewing female scientists than after viewing male scientists.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CA" sz="2400"/>
              <a:t>Male students had higher comprehension after viewing male scientists than after viewing female scientists images.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  <p:sp>
        <p:nvSpPr>
          <p:cNvPr id="333" name="Google Shape;333;g12c78278485_0_21"/>
          <p:cNvSpPr txBox="1"/>
          <p:nvPr/>
        </p:nvSpPr>
        <p:spPr>
          <a:xfrm>
            <a:off x="0" y="6182221"/>
            <a:ext cx="512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Becker and Nilsson, J. Chem. Educ., 2021</a:t>
            </a:r>
            <a:endParaRPr sz="15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Good, J. Soc. Psychol., 2010</a:t>
            </a:r>
            <a:endParaRPr sz="15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g12c78278485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99710">
            <a:off x="9394675" y="1250027"/>
            <a:ext cx="2262074" cy="15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12c78278485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03635">
            <a:off x="9807466" y="5104647"/>
            <a:ext cx="2124469" cy="141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12c78278485_0_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65568">
            <a:off x="8579316" y="3251883"/>
            <a:ext cx="1943144" cy="145531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12c78278485_0_21"/>
          <p:cNvSpPr/>
          <p:nvPr/>
        </p:nvSpPr>
        <p:spPr>
          <a:xfrm>
            <a:off x="838200" y="2304288"/>
            <a:ext cx="6952488" cy="477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12c78278485_0_21"/>
          <p:cNvSpPr/>
          <p:nvPr/>
        </p:nvSpPr>
        <p:spPr>
          <a:xfrm>
            <a:off x="714185" y="2712427"/>
            <a:ext cx="6952500" cy="47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12c78278485_0_21"/>
          <p:cNvSpPr/>
          <p:nvPr/>
        </p:nvSpPr>
        <p:spPr>
          <a:xfrm>
            <a:off x="618900" y="3699575"/>
            <a:ext cx="7622100" cy="19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12c78278485_0_21"/>
          <p:cNvSpPr txBox="1"/>
          <p:nvPr/>
        </p:nvSpPr>
        <p:spPr>
          <a:xfrm>
            <a:off x="2336402" y="5727050"/>
            <a:ext cx="545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Disadvantage to female 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12c78278485_0_21"/>
          <p:cNvSpPr/>
          <p:nvPr/>
        </p:nvSpPr>
        <p:spPr>
          <a:xfrm>
            <a:off x="714175" y="5496613"/>
            <a:ext cx="7622100" cy="6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2dc6d4bcbe_1_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Challenges of Representation</a:t>
            </a:r>
            <a:endParaRPr sz="5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2dc6d4bcbe_1_3"/>
          <p:cNvSpPr/>
          <p:nvPr/>
        </p:nvSpPr>
        <p:spPr>
          <a:xfrm>
            <a:off x="6905825" y="1996150"/>
            <a:ext cx="4163700" cy="994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Retention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2dc6d4bcbe_1_3"/>
          <p:cNvSpPr/>
          <p:nvPr/>
        </p:nvSpPr>
        <p:spPr>
          <a:xfrm>
            <a:off x="1273550" y="1996138"/>
            <a:ext cx="4163700" cy="994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Recruitment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2dc6d4bcbe_1_3"/>
          <p:cNvSpPr txBox="1"/>
          <p:nvPr/>
        </p:nvSpPr>
        <p:spPr>
          <a:xfrm>
            <a:off x="6587700" y="3111997"/>
            <a:ext cx="47661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Goal: Improve marginalized group performance and sense of belonging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Difficulty: stereotype threat which leads to underperformance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2dc6d4bcbe_1_3"/>
          <p:cNvSpPr txBox="1"/>
          <p:nvPr/>
        </p:nvSpPr>
        <p:spPr>
          <a:xfrm>
            <a:off x="468050" y="3405672"/>
            <a:ext cx="5678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Goal: Attract more diversity in the field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Difficulty: less attractivity when a field is associated with a stereotype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2dc6d4bcbe_1_3"/>
          <p:cNvSpPr txBox="1"/>
          <p:nvPr/>
        </p:nvSpPr>
        <p:spPr>
          <a:xfrm>
            <a:off x="0" y="6081612"/>
            <a:ext cx="6123108" cy="88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Lewis et al., </a:t>
            </a:r>
            <a:r>
              <a:rPr lang="en-CA" sz="15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CA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hysical Review Physics Education Research, </a:t>
            </a:r>
            <a:r>
              <a:rPr lang="en-CA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Drury et al., </a:t>
            </a:r>
            <a:r>
              <a:rPr lang="en-CA" sz="15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Psychology Press</a:t>
            </a:r>
            <a:r>
              <a:rPr lang="en-CA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2011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12dc6d4bcbe_1_3"/>
          <p:cNvSpPr/>
          <p:nvPr/>
        </p:nvSpPr>
        <p:spPr>
          <a:xfrm>
            <a:off x="468050" y="5081272"/>
            <a:ext cx="11073600" cy="613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ctr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for changing the stereotype associated with the field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3E0AD7-892C-AFA4-8DCB-4CB43D0942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Calibri"/>
              <a:buNone/>
            </a:pPr>
            <a:r>
              <a:rPr lang="en-CA" sz="6000" b="1"/>
              <a:t>The Power of Representation </a:t>
            </a:r>
            <a:endParaRPr/>
          </a:p>
        </p:txBody>
      </p:sp>
      <p:sp>
        <p:nvSpPr>
          <p:cNvPr id="359" name="Google Shape;359;p42"/>
          <p:cNvSpPr txBox="1"/>
          <p:nvPr/>
        </p:nvSpPr>
        <p:spPr>
          <a:xfrm>
            <a:off x="2111021" y="4972692"/>
            <a:ext cx="19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Farah Alibay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599" y="2126908"/>
            <a:ext cx="3423499" cy="284578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2"/>
          <p:cNvSpPr/>
          <p:nvPr/>
        </p:nvSpPr>
        <p:spPr>
          <a:xfrm>
            <a:off x="559200" y="5625675"/>
            <a:ext cx="11073600" cy="871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</a:t>
            </a:r>
            <a:r>
              <a:rPr lang="en-CA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 mentor for the next generation of scientists, and encourage them to develop their passion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2"/>
          <p:cNvSpPr txBox="1"/>
          <p:nvPr/>
        </p:nvSpPr>
        <p:spPr>
          <a:xfrm>
            <a:off x="907473" y="2349568"/>
            <a:ext cx="2529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5286485" y="1929290"/>
            <a:ext cx="5639100" cy="34842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Canadian-Malagasy, from Montréal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LGBTQ+ immigrant woman of color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Masters at Cambridge, PhD at MIT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of an Ingenuity team at NASA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Inspired by the first female Canadian astronaut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Inspires the next generation of scientists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60349C-1DE6-1BCC-0FFC-30332E89D3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"/>
          <p:cNvSpPr txBox="1">
            <a:spLocks noGrp="1"/>
          </p:cNvSpPr>
          <p:nvPr>
            <p:ph type="body" idx="1"/>
          </p:nvPr>
        </p:nvSpPr>
        <p:spPr>
          <a:xfrm>
            <a:off x="661350" y="1825625"/>
            <a:ext cx="10869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For Science to be the most innovative, it must be led by a diverse group of scientists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Academia is currently not sufficiently inclusive of all types of diversity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Everyone is not given the same opportunities which can have long lasting impacts on careers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Interpersonal interactions contribute to our scientific development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We can, and we need to, change this 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Conclusions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FCCF30-9465-329E-4BB7-93A112205B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1477fc357_0_55"/>
          <p:cNvSpPr/>
          <p:nvPr/>
        </p:nvSpPr>
        <p:spPr>
          <a:xfrm>
            <a:off x="1631156" y="1857374"/>
            <a:ext cx="8929688" cy="3143251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discuss!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g101477fc357_0_55" descr="Director's Chair conto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3495787"/>
            <a:ext cx="914400" cy="1069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988A04-76B0-AE93-0DDB-F07A6CB23E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fbf3c8589a_0_26"/>
          <p:cNvSpPr/>
          <p:nvPr/>
        </p:nvSpPr>
        <p:spPr>
          <a:xfrm>
            <a:off x="1402950" y="1837647"/>
            <a:ext cx="9386100" cy="22464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feel about the content we showed you?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fbf3c8589a_0_26"/>
          <p:cNvSpPr/>
          <p:nvPr/>
        </p:nvSpPr>
        <p:spPr>
          <a:xfrm rot="-1407283">
            <a:off x="1623748" y="616440"/>
            <a:ext cx="1797629" cy="753497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fbf3c8589a_0_26"/>
          <p:cNvSpPr/>
          <p:nvPr/>
        </p:nvSpPr>
        <p:spPr>
          <a:xfrm rot="777729">
            <a:off x="8151023" y="616408"/>
            <a:ext cx="2301752" cy="753572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Microaggressions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fbf3c8589a_0_26"/>
          <p:cNvSpPr/>
          <p:nvPr/>
        </p:nvSpPr>
        <p:spPr>
          <a:xfrm rot="-306765">
            <a:off x="783825" y="5332578"/>
            <a:ext cx="1733698" cy="753602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Unconscious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biais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fbf3c8589a_0_26"/>
          <p:cNvSpPr/>
          <p:nvPr/>
        </p:nvSpPr>
        <p:spPr>
          <a:xfrm rot="386053">
            <a:off x="9658995" y="5726818"/>
            <a:ext cx="2200561" cy="753564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science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fbf3c8589a_0_26"/>
          <p:cNvSpPr/>
          <p:nvPr/>
        </p:nvSpPr>
        <p:spPr>
          <a:xfrm rot="451219">
            <a:off x="5340592" y="4492259"/>
            <a:ext cx="2200528" cy="753492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Diversity of identities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B86BF9-132C-22CB-8360-31CD2BAFA9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2e0318854a_0_103"/>
          <p:cNvSpPr/>
          <p:nvPr/>
        </p:nvSpPr>
        <p:spPr>
          <a:xfrm>
            <a:off x="1402950" y="1966801"/>
            <a:ext cx="9386100" cy="29244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from marginalized groups suffer from negative stereotypes.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they may identify with those negative stereotypes.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opinion how could we promote inclusion for marginalized groups?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551285-4E43-53E3-FCDF-B7ABFE6C30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 dirty="0"/>
              <a:t>Claudèle Lemay-St-Denis and Rojo </a:t>
            </a:r>
            <a:r>
              <a:rPr lang="fr-CA" sz="1400" dirty="0" err="1"/>
              <a:t>Rakotoharisoa</a:t>
            </a:r>
            <a:endParaRPr lang="fr-CA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2e0318854a_0_8"/>
          <p:cNvSpPr/>
          <p:nvPr/>
        </p:nvSpPr>
        <p:spPr>
          <a:xfrm>
            <a:off x="1402950" y="1044000"/>
            <a:ext cx="9386100" cy="2385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 experienced a situation in which you or someone else was victim of a microaggression?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 you be comfortable to share it?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12e0318854a_0_8"/>
          <p:cNvSpPr/>
          <p:nvPr/>
        </p:nvSpPr>
        <p:spPr>
          <a:xfrm>
            <a:off x="1402950" y="4199466"/>
            <a:ext cx="9386100" cy="1309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</a:t>
            </a:r>
            <a:r>
              <a:rPr lang="en-CA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n-CA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remember performing a microaggression?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BEEE7A-A4DB-E06D-AE9F-576C3175CB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e0318854a_0_98"/>
          <p:cNvSpPr/>
          <p:nvPr/>
        </p:nvSpPr>
        <p:spPr>
          <a:xfrm>
            <a:off x="1402950" y="1966801"/>
            <a:ext cx="9386100" cy="29244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seen that representation helps to promote recruitment and retention among the people from marginalized groups.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opinion what can the chemistry department implement to improve representation?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7D368B-4953-39C3-BD83-B4E01AD5302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2facd657ed_0_19"/>
          <p:cNvSpPr/>
          <p:nvPr/>
        </p:nvSpPr>
        <p:spPr>
          <a:xfrm>
            <a:off x="1402950" y="1837647"/>
            <a:ext cx="9386100" cy="22464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key points you will retained?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2facd657ed_0_19"/>
          <p:cNvSpPr/>
          <p:nvPr/>
        </p:nvSpPr>
        <p:spPr>
          <a:xfrm rot="-1407283">
            <a:off x="1623793" y="616420"/>
            <a:ext cx="1797629" cy="753497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12facd657ed_0_19"/>
          <p:cNvSpPr/>
          <p:nvPr/>
        </p:nvSpPr>
        <p:spPr>
          <a:xfrm rot="777729">
            <a:off x="8151089" y="616423"/>
            <a:ext cx="2301752" cy="753572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Microaggressions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12facd657ed_0_19"/>
          <p:cNvSpPr/>
          <p:nvPr/>
        </p:nvSpPr>
        <p:spPr>
          <a:xfrm rot="-306765">
            <a:off x="783846" y="5332576"/>
            <a:ext cx="1733698" cy="753602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Unconscious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biais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12facd657ed_0_19"/>
          <p:cNvSpPr/>
          <p:nvPr/>
        </p:nvSpPr>
        <p:spPr>
          <a:xfrm rot="386053">
            <a:off x="9659068" y="5726826"/>
            <a:ext cx="2200561" cy="75353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science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12facd657ed_0_19"/>
          <p:cNvSpPr/>
          <p:nvPr/>
        </p:nvSpPr>
        <p:spPr>
          <a:xfrm rot="451219">
            <a:off x="5340550" y="4492253"/>
            <a:ext cx="2200528" cy="753492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Diversity of identities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048510-5824-D502-250E-5091D026E2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7" descr="Withering Tree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9308" y="2023011"/>
            <a:ext cx="4044863" cy="4044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Diversity</a:t>
            </a:r>
            <a:r>
              <a:rPr lang="en-CA" b="1"/>
              <a:t> </a:t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3453912" y="4335170"/>
            <a:ext cx="2070463" cy="46155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5590015" y="1792234"/>
            <a:ext cx="2070463" cy="46155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2803138" y="2312310"/>
            <a:ext cx="2070463" cy="75171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Physical 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4023245" y="2002970"/>
            <a:ext cx="2767282" cy="46155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Ethnicity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6917415" y="2716794"/>
            <a:ext cx="2070463" cy="46155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Religion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7108330" y="1803556"/>
            <a:ext cx="2615376" cy="46155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EE4BFF"/>
                </a:solidFill>
                <a:latin typeface="Arial"/>
                <a:ea typeface="Arial"/>
                <a:cs typeface="Arial"/>
                <a:sym typeface="Arial"/>
              </a:rPr>
              <a:t>Neurodiversity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1729853" y="3504897"/>
            <a:ext cx="2767282" cy="46155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Socioeconomical background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7225002" y="4091091"/>
            <a:ext cx="2070463" cy="70563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Sexual orientation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6780530" y="3374454"/>
            <a:ext cx="2767282" cy="46155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1EC8D3-DABA-4FEC-207B-93162DE242A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bf3c8589a_0_14"/>
          <p:cNvSpPr/>
          <p:nvPr/>
        </p:nvSpPr>
        <p:spPr>
          <a:xfrm>
            <a:off x="1565694" y="2305800"/>
            <a:ext cx="9060611" cy="22464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would be the ideal circumstances and work environments that would allow you </a:t>
            </a:r>
            <a:r>
              <a:rPr lang="en-CA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thrive</a:t>
            </a:r>
            <a:r>
              <a:rPr lang="en-CA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students, research professionals or faculty?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some of these be implemented?                         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7817BB-766D-D6F7-2E9C-4524BF4BAD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4406-F34C-DA08-42C5-A2DB2B35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+mj-lt"/>
              </a:rPr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5436C-BE73-C9CF-29F4-ED410CB3A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CA" b="1" i="1" dirty="0">
                <a:latin typeface="+mn-lt"/>
              </a:rPr>
              <a:t>Articles</a:t>
            </a:r>
            <a:r>
              <a:rPr lang="en-CA" i="1" dirty="0"/>
              <a:t> 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 err="1">
                <a:solidFill>
                  <a:schemeClr val="tx1"/>
                </a:solidFill>
                <a:latin typeface="+mn-lt"/>
              </a:rPr>
              <a:t>AlShebli</a:t>
            </a:r>
            <a:r>
              <a:rPr lang="en-CA" dirty="0">
                <a:solidFill>
                  <a:schemeClr val="tx1"/>
                </a:solidFill>
                <a:latin typeface="+mn-lt"/>
              </a:rPr>
              <a:t> et al, Nat Comm, 2018</a:t>
            </a:r>
            <a:endParaRPr lang="en-CA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+mn-lt"/>
              </a:rPr>
              <a:t>Freeman and Huang, Nature, 2014</a:t>
            </a:r>
            <a:endParaRPr lang="en-CA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+mn-lt"/>
              </a:rPr>
              <a:t>Swarts et al, J. Infect. Dis., 2019</a:t>
            </a:r>
            <a:endParaRPr lang="en-CA" dirty="0">
              <a:solidFill>
                <a:schemeClr val="tx1"/>
              </a:solidFill>
              <a:latin typeface="+mn-lt"/>
              <a:cs typeface="Arial"/>
              <a:sym typeface="Arial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Hofstra et al, PNAS, 2020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+mn-lt"/>
              </a:rPr>
              <a:t>E. Gibney, Nature, 2019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+mn-lt"/>
              </a:rPr>
              <a:t>Hatley et al, J. Med. Chem., 2021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Cotton et al., Journal of Managerial Psychology, 2008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Lewis et al., Physical Review Physics Education Research, 2010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Eger, Doctoral thesis, 1991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Trix</a:t>
            </a:r>
            <a:r>
              <a:rPr lang="en-CA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and </a:t>
            </a:r>
            <a:r>
              <a:rPr lang="en-CA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Psenka</a:t>
            </a:r>
            <a:r>
              <a:rPr lang="en-CA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, Discourse &amp; Society, 2003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Ross et al. </a:t>
            </a:r>
            <a:r>
              <a:rPr lang="en-CA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PLoS</a:t>
            </a:r>
            <a:r>
              <a:rPr lang="en-CA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ONE, 2017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Harrison and Tanner, Biol. Teach. Learn., 2018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Becker and Nilsson, J. Chem. Educ., 2021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Good, J. Soc. Psychol., 2010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Lewis et al., Physical Review Physics Education Research, 2010 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Drury et al., Psychology Press, 2011</a:t>
            </a:r>
            <a:endParaRPr lang="en-CA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CA" dirty="0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CA" b="1" i="1" dirty="0">
                <a:solidFill>
                  <a:srgbClr val="333333"/>
                </a:solidFill>
                <a:latin typeface="+mn-lt"/>
              </a:rPr>
              <a:t>Websites: </a:t>
            </a:r>
            <a:endParaRPr lang="en-CA" dirty="0">
              <a:solidFill>
                <a:srgbClr val="333333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CA" dirty="0">
                <a:solidFill>
                  <a:srgbClr val="333333"/>
                </a:solidFill>
                <a:latin typeface="+mn-lt"/>
              </a:rPr>
              <a:t>Implicit Biases: </a:t>
            </a:r>
            <a:r>
              <a:rPr lang="en-CA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hlinkClick r:id="rId2"/>
              </a:rPr>
              <a:t> https://tll.mit.edu/teaching-resources/inclusive-classroom/implicit-bias/</a:t>
            </a:r>
            <a:endParaRPr lang="en-CA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CA" dirty="0" err="1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Chaire</a:t>
            </a:r>
            <a:r>
              <a:rPr lang="en-CA" dirty="0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pour les femmes </a:t>
            </a:r>
            <a:r>
              <a:rPr lang="en-CA" dirty="0" err="1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en</a:t>
            </a:r>
            <a:r>
              <a:rPr lang="en-CA" dirty="0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sciences et </a:t>
            </a:r>
            <a:r>
              <a:rPr lang="en-CA" dirty="0" err="1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en</a:t>
            </a:r>
            <a:r>
              <a:rPr lang="en-CA" dirty="0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génie</a:t>
            </a:r>
            <a:r>
              <a:rPr lang="en-CA" dirty="0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au Québec:</a:t>
            </a:r>
            <a:r>
              <a:rPr lang="en-CA" b="1" dirty="0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CA" b="1" u="sng" dirty="0">
                <a:solidFill>
                  <a:schemeClr val="hlink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  <a:hlinkClick r:id="rId3"/>
              </a:rPr>
              <a:t>https://cfsg.espaceweb.usherbrooke.ca</a:t>
            </a:r>
            <a:endParaRPr lang="en-CA" b="1" u="sng" dirty="0">
              <a:solidFill>
                <a:schemeClr val="hlink"/>
              </a:solidFill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CA" dirty="0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1000 sciences: </a:t>
            </a:r>
            <a:r>
              <a:rPr lang="en-CA" u="sng" dirty="0">
                <a:solidFill>
                  <a:schemeClr val="hlink"/>
                </a:solidFill>
                <a:latin typeface="+mn-lt"/>
                <a:ea typeface="Arial"/>
                <a:cs typeface="Arial"/>
                <a:sym typeface="Arial"/>
                <a:hlinkClick r:id="rId4"/>
              </a:rPr>
              <a:t>https://</a:t>
            </a:r>
            <a:r>
              <a:rPr lang="en-CA" b="1" u="sng" dirty="0">
                <a:solidFill>
                  <a:schemeClr val="hlink"/>
                </a:solidFill>
                <a:latin typeface="+mn-lt"/>
                <a:ea typeface="Arial"/>
                <a:cs typeface="Arial"/>
                <a:sym typeface="Arial"/>
                <a:hlinkClick r:id="rId4"/>
              </a:rPr>
              <a:t>capcampus</a:t>
            </a:r>
            <a:r>
              <a:rPr lang="en-CA" u="sng" dirty="0">
                <a:solidFill>
                  <a:schemeClr val="hlink"/>
                </a:solidFill>
                <a:latin typeface="+mn-lt"/>
                <a:ea typeface="Arial"/>
                <a:cs typeface="Arial"/>
                <a:sym typeface="Arial"/>
                <a:hlinkClick r:id="rId4"/>
              </a:rPr>
              <a:t>.umontreal.ca</a:t>
            </a:r>
            <a:endParaRPr lang="en-CA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CA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CA" b="1" i="1" dirty="0">
                <a:latin typeface="+mn-lt"/>
              </a:rPr>
              <a:t>Webinar</a:t>
            </a:r>
            <a:r>
              <a:rPr lang="en-CA" b="1" i="1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CA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ACS webinar 2020, F </a:t>
            </a:r>
            <a:r>
              <a:rPr lang="en-CA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Dainkeh</a:t>
            </a:r>
            <a:r>
              <a:rPr lang="en-CA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P Christopher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CA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CA" dirty="0"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0BD151-A618-2B54-6C7F-C904D2C876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/>
              <a:t>Claudèle Lemay-St-Denis and Rojo Rakotoharisoa</a:t>
            </a:r>
          </a:p>
        </p:txBody>
      </p:sp>
    </p:spTree>
    <p:extLst>
      <p:ext uri="{BB962C8B-B14F-4D97-AF65-F5344CB8AC3E}">
        <p14:creationId xmlns:p14="http://schemas.microsoft.com/office/powerpoint/2010/main" val="164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>
            <a:spLocks noGrp="1"/>
          </p:cNvSpPr>
          <p:nvPr>
            <p:ph type="title"/>
          </p:nvPr>
        </p:nvSpPr>
        <p:spPr>
          <a:xfrm>
            <a:off x="854450" y="365124"/>
            <a:ext cx="104994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CA" sz="6000" b="1">
                <a:latin typeface="Arial"/>
                <a:ea typeface="Arial"/>
                <a:cs typeface="Arial"/>
                <a:sym typeface="Arial"/>
              </a:rPr>
              <a:t>Equity, Diversity and Inclusion</a:t>
            </a:r>
            <a:endParaRPr sz="6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CA" sz="6000" b="1">
                <a:latin typeface="Arial"/>
                <a:ea typeface="Arial"/>
                <a:cs typeface="Arial"/>
                <a:sym typeface="Arial"/>
              </a:rPr>
              <a:t>in Science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0" y="6027044"/>
            <a:ext cx="581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AlShebli</a:t>
            </a:r>
            <a:r>
              <a:rPr lang="en-CA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al, Nat Comm, 2018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Freeman and Huang, Nature, 2014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Swarts et al, J. Infect. Dis., 2019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019925" y="2530814"/>
            <a:ext cx="7677300" cy="5829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and creativity are key in scientific research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2019925" y="5110873"/>
            <a:ext cx="7677300" cy="5829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Diversity enhances excellence and innovation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5961817" y="3293353"/>
            <a:ext cx="284700" cy="1638000"/>
          </a:xfrm>
          <a:prstGeom prst="upDownArrow">
            <a:avLst>
              <a:gd name="adj1" fmla="val 31324"/>
              <a:gd name="adj2" fmla="val 50000"/>
            </a:avLst>
          </a:prstGeom>
          <a:solidFill>
            <a:srgbClr val="AEABAB"/>
          </a:solidFill>
          <a:ln w="25400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A8FFF7-73C9-0C65-B4DA-D9EC5E44E5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 dirty="0"/>
              <a:t>Claudèle Lemay-St-Denis and Rojo </a:t>
            </a:r>
            <a:r>
              <a:rPr lang="fr-CA" sz="1400" dirty="0" err="1"/>
              <a:t>Rakotoharisoa</a:t>
            </a:r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846300" y="565116"/>
            <a:ext cx="104994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CA" sz="6000" b="1">
                <a:latin typeface="Arial"/>
                <a:ea typeface="Arial"/>
                <a:cs typeface="Arial"/>
                <a:sym typeface="Arial"/>
              </a:rPr>
              <a:t>Equity, Diversity and Inclusion</a:t>
            </a:r>
            <a:endParaRPr sz="6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CA" sz="6000" b="1">
                <a:latin typeface="Arial"/>
                <a:ea typeface="Arial"/>
                <a:cs typeface="Arial"/>
                <a:sym typeface="Arial"/>
              </a:rPr>
              <a:t>in Science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4"/>
          <p:cNvSpPr/>
          <p:nvPr/>
        </p:nvSpPr>
        <p:spPr>
          <a:xfrm>
            <a:off x="2265500" y="2735915"/>
            <a:ext cx="7677300" cy="1168248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Equity</a:t>
            </a:r>
            <a:r>
              <a:rPr lang="en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is about creating fair access, opportunity, and advancement for a diversity of people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4"/>
          <p:cNvSpPr/>
          <p:nvPr/>
        </p:nvSpPr>
        <p:spPr>
          <a:xfrm>
            <a:off x="1762997" y="4664484"/>
            <a:ext cx="8666005" cy="1168248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Inclusion</a:t>
            </a:r>
            <a:r>
              <a:rPr lang="en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refers to creating an environment where all people are respected and valued equally, and have a sense of belonging.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B8C532-07AB-A8DA-93B3-FC47B86AFF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Calibri"/>
              <a:buNone/>
            </a:pPr>
            <a:r>
              <a:rPr lang="en-CA" sz="6000" b="1">
                <a:latin typeface="Arial"/>
                <a:ea typeface="Arial"/>
                <a:cs typeface="Arial"/>
                <a:sym typeface="Arial"/>
              </a:rPr>
              <a:t>Minorities Introduce Novelty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5"/>
          <p:cNvPicPr preferRelativeResize="0"/>
          <p:nvPr/>
        </p:nvPicPr>
        <p:blipFill rotWithShape="1">
          <a:blip r:embed="rId3">
            <a:alphaModFix/>
          </a:blip>
          <a:srcRect b="13434"/>
          <a:stretch/>
        </p:blipFill>
        <p:spPr>
          <a:xfrm>
            <a:off x="3433975" y="2497739"/>
            <a:ext cx="3454400" cy="318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5"/>
          <p:cNvSpPr txBox="1"/>
          <p:nvPr/>
        </p:nvSpPr>
        <p:spPr>
          <a:xfrm>
            <a:off x="4989372" y="2096165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Lilian Bruch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5"/>
          <p:cNvSpPr/>
          <p:nvPr/>
        </p:nvSpPr>
        <p:spPr>
          <a:xfrm>
            <a:off x="161925" y="6492875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Hofstra et al, PNAS, 2020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5"/>
          <p:cNvSpPr/>
          <p:nvPr/>
        </p:nvSpPr>
        <p:spPr>
          <a:xfrm>
            <a:off x="215308" y="3163783"/>
            <a:ext cx="3218665" cy="185599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Novelty is linking two concepts that had yet to be connected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5"/>
          <p:cNvSpPr txBox="1"/>
          <p:nvPr/>
        </p:nvSpPr>
        <p:spPr>
          <a:xfrm>
            <a:off x="1596900" y="5558225"/>
            <a:ext cx="7278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Purification of Simian T-cell Lymphotropic virus-III and a Comparison with Human Immunodeficiency Virus (1987)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5"/>
          <p:cNvSpPr/>
          <p:nvPr/>
        </p:nvSpPr>
        <p:spPr>
          <a:xfrm>
            <a:off x="7704125" y="2903475"/>
            <a:ext cx="4287300" cy="2376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less a student is represented in their group, the less their ideas are valued or heard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E57101-D452-C3CE-9ECD-F781923D2B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878f4722d_0_9"/>
          <p:cNvSpPr/>
          <p:nvPr/>
        </p:nvSpPr>
        <p:spPr>
          <a:xfrm>
            <a:off x="161925" y="6492874"/>
            <a:ext cx="3232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Hofstra et al, PNAS, 2020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878f4722d_0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6"/>
              <a:buFont typeface="Calibri"/>
              <a:buNone/>
            </a:pPr>
            <a:r>
              <a:rPr lang="en-CA" sz="6000" b="1">
                <a:latin typeface="Arial"/>
                <a:ea typeface="Arial"/>
                <a:cs typeface="Arial"/>
                <a:sym typeface="Arial"/>
              </a:rPr>
              <a:t>Paradox of Diversity-Innovation</a:t>
            </a:r>
            <a:endParaRPr sz="54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10878f4722d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1125" y="2175300"/>
            <a:ext cx="7969725" cy="38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0878f4722d_0_9"/>
          <p:cNvSpPr/>
          <p:nvPr/>
        </p:nvSpPr>
        <p:spPr>
          <a:xfrm rot="-5400000">
            <a:off x="-272477" y="3452422"/>
            <a:ext cx="4393296" cy="37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2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Probability of continuing research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0878f4722d_0_9"/>
          <p:cNvSpPr/>
          <p:nvPr/>
        </p:nvSpPr>
        <p:spPr>
          <a:xfrm>
            <a:off x="3450200" y="1779163"/>
            <a:ext cx="231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Based on gender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10878f4722d_0_9"/>
          <p:cNvSpPr/>
          <p:nvPr/>
        </p:nvSpPr>
        <p:spPr>
          <a:xfrm>
            <a:off x="7412775" y="1779150"/>
            <a:ext cx="169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Based on race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10878f4722d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3967" y="2571438"/>
            <a:ext cx="1197562" cy="92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0878f4722d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7097" y="2571438"/>
            <a:ext cx="1197562" cy="9288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g10878f4722d_0_9"/>
          <p:cNvCxnSpPr/>
          <p:nvPr/>
        </p:nvCxnSpPr>
        <p:spPr>
          <a:xfrm rot="10800000">
            <a:off x="5643563" y="3904129"/>
            <a:ext cx="0" cy="1539409"/>
          </a:xfrm>
          <a:prstGeom prst="straightConnector1">
            <a:avLst/>
          </a:prstGeom>
          <a:noFill/>
          <a:ln w="28575" cap="flat" cmpd="sng">
            <a:solidFill>
              <a:srgbClr val="55B4E9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9" name="Google Shape;159;g10878f4722d_0_9"/>
          <p:cNvCxnSpPr/>
          <p:nvPr/>
        </p:nvCxnSpPr>
        <p:spPr>
          <a:xfrm rot="10800000">
            <a:off x="5643563" y="3070412"/>
            <a:ext cx="0" cy="833717"/>
          </a:xfrm>
          <a:prstGeom prst="straightConnector1">
            <a:avLst/>
          </a:prstGeom>
          <a:noFill/>
          <a:ln w="28575" cap="flat" cmpd="sng">
            <a:solidFill>
              <a:srgbClr val="E69F00"/>
            </a:solidFill>
            <a:prstDash val="dot"/>
            <a:round/>
            <a:headEnd type="stealth" w="med" len="med"/>
            <a:tailEnd type="stealth" w="med" len="med"/>
          </a:ln>
        </p:spPr>
      </p:cxnSp>
      <p:cxnSp>
        <p:nvCxnSpPr>
          <p:cNvPr id="160" name="Google Shape;160;g10878f4722d_0_9"/>
          <p:cNvCxnSpPr/>
          <p:nvPr/>
        </p:nvCxnSpPr>
        <p:spPr>
          <a:xfrm rot="10800000">
            <a:off x="9416910" y="4743039"/>
            <a:ext cx="0" cy="700499"/>
          </a:xfrm>
          <a:prstGeom prst="straightConnector1">
            <a:avLst/>
          </a:prstGeom>
          <a:noFill/>
          <a:ln w="28575" cap="flat" cmpd="sng">
            <a:solidFill>
              <a:srgbClr val="55B4E9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61" name="Google Shape;161;g10878f4722d_0_9"/>
          <p:cNvCxnSpPr/>
          <p:nvPr/>
        </p:nvCxnSpPr>
        <p:spPr>
          <a:xfrm rot="10800000">
            <a:off x="9416910" y="2916195"/>
            <a:ext cx="0" cy="1821652"/>
          </a:xfrm>
          <a:prstGeom prst="straightConnector1">
            <a:avLst/>
          </a:prstGeom>
          <a:noFill/>
          <a:ln w="28575" cap="flat" cmpd="sng">
            <a:solidFill>
              <a:srgbClr val="E69F00"/>
            </a:solidFill>
            <a:prstDash val="dot"/>
            <a:round/>
            <a:headEnd type="stealth" w="med" len="med"/>
            <a:tailEnd type="stealth" w="med" len="med"/>
          </a:ln>
        </p:spPr>
      </p:cxnSp>
      <p:sp>
        <p:nvSpPr>
          <p:cNvPr id="162" name="Google Shape;162;g10878f4722d_0_9"/>
          <p:cNvSpPr/>
          <p:nvPr/>
        </p:nvSpPr>
        <p:spPr>
          <a:xfrm>
            <a:off x="5295838" y="5559605"/>
            <a:ext cx="695449" cy="3613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0878f4722d_0_9"/>
          <p:cNvSpPr/>
          <p:nvPr/>
        </p:nvSpPr>
        <p:spPr>
          <a:xfrm>
            <a:off x="9062391" y="5529808"/>
            <a:ext cx="695449" cy="3613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0878f4722d_0_9"/>
          <p:cNvSpPr/>
          <p:nvPr/>
        </p:nvSpPr>
        <p:spPr>
          <a:xfrm>
            <a:off x="3590526" y="5758125"/>
            <a:ext cx="1481150" cy="3613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Novelty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0878f4722d_0_9"/>
          <p:cNvSpPr/>
          <p:nvPr/>
        </p:nvSpPr>
        <p:spPr>
          <a:xfrm>
            <a:off x="7536116" y="5827719"/>
            <a:ext cx="1481150" cy="3613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Novelty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0878f4722d_0_9"/>
          <p:cNvSpPr/>
          <p:nvPr/>
        </p:nvSpPr>
        <p:spPr>
          <a:xfrm>
            <a:off x="6215449" y="1470454"/>
            <a:ext cx="3865401" cy="5022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0878f4722d_0_9"/>
          <p:cNvSpPr txBox="1"/>
          <p:nvPr/>
        </p:nvSpPr>
        <p:spPr>
          <a:xfrm>
            <a:off x="11630225" y="6519300"/>
            <a:ext cx="56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AC365E-B42B-E2B1-25EF-3907C0FC12B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CA" sz="1400"/>
              <a:t>Claudèle Lemay-St-Denis and Rojo Rakotoharisoa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0591" y="2101843"/>
            <a:ext cx="4993311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9250" y="175895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 descr="Chart, line ch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0591" y="2101843"/>
            <a:ext cx="4993311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 descr="Chart, line ch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0590" y="2101843"/>
            <a:ext cx="499331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About Continuing in Research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 rot="-5400000">
            <a:off x="2011975" y="4141550"/>
            <a:ext cx="255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Percentage of women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4200081" y="1752729"/>
            <a:ext cx="3839855" cy="30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Université de Montréal, 2020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6718434" y="3840480"/>
            <a:ext cx="1116531" cy="20213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7235354" y="2244129"/>
            <a:ext cx="1116531" cy="13651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9"/>
          <p:cNvSpPr/>
          <p:nvPr/>
        </p:nvSpPr>
        <p:spPr>
          <a:xfrm>
            <a:off x="6469507" y="2199844"/>
            <a:ext cx="231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1800" b="0" i="0" u="none" strike="noStrike" cap="none">
                <a:solidFill>
                  <a:srgbClr val="118F60"/>
                </a:solidFill>
                <a:latin typeface="Calibri"/>
                <a:ea typeface="Calibri"/>
                <a:cs typeface="Calibri"/>
                <a:sym typeface="Calibri"/>
              </a:rPr>
              <a:t>Biochemistry</a:t>
            </a:r>
            <a:endParaRPr sz="1800" b="0" i="0" u="none" strike="noStrike" cap="none">
              <a:solidFill>
                <a:srgbClr val="118F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6469507" y="2463695"/>
            <a:ext cx="231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1800" b="0" i="0" u="none" strike="noStrike" cap="none">
                <a:solidFill>
                  <a:srgbClr val="EDE233"/>
                </a:solidFill>
                <a:latin typeface="Calibri"/>
                <a:ea typeface="Calibri"/>
                <a:cs typeface="Calibri"/>
                <a:sym typeface="Calibri"/>
              </a:rPr>
              <a:t>Biology</a:t>
            </a:r>
            <a:endParaRPr sz="1800" b="0" i="0" u="none" strike="noStrike" cap="none">
              <a:solidFill>
                <a:srgbClr val="EDE2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6469507" y="2731614"/>
            <a:ext cx="231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1800" b="0" i="0" u="none" strike="noStrike" cap="none">
                <a:solidFill>
                  <a:srgbClr val="0D5CA2"/>
                </a:solidFill>
                <a:latin typeface="Calibri"/>
                <a:ea typeface="Calibri"/>
                <a:cs typeface="Calibri"/>
                <a:sym typeface="Calibri"/>
              </a:rPr>
              <a:t>Microbiology</a:t>
            </a:r>
            <a:endParaRPr sz="1800" b="0" i="0" u="none" strike="noStrike" cap="none">
              <a:solidFill>
                <a:srgbClr val="0D5C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6469507" y="2998300"/>
            <a:ext cx="231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1800" b="0" i="0" u="none" strike="noStrike" cap="none">
                <a:solidFill>
                  <a:srgbClr val="48A4E4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endParaRPr sz="1800" b="0" i="0" u="none" strike="noStrike" cap="none">
              <a:solidFill>
                <a:srgbClr val="48A4E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6469506" y="3255418"/>
            <a:ext cx="231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9"/>
          <p:cNvSpPr/>
          <p:nvPr/>
        </p:nvSpPr>
        <p:spPr>
          <a:xfrm>
            <a:off x="6469505" y="3486612"/>
            <a:ext cx="231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1800" b="0" i="0" u="none" strike="noStrike" cap="none">
                <a:solidFill>
                  <a:srgbClr val="DE8E08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 sz="1800" b="0" i="0" u="none" strike="noStrike" cap="none">
              <a:solidFill>
                <a:srgbClr val="DE8E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4327190" y="3152200"/>
            <a:ext cx="2391243" cy="28142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29"/>
          <p:cNvCxnSpPr/>
          <p:nvPr/>
        </p:nvCxnSpPr>
        <p:spPr>
          <a:xfrm>
            <a:off x="3927423" y="4259107"/>
            <a:ext cx="439448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9" name="Google Shape;189;p29"/>
          <p:cNvCxnSpPr/>
          <p:nvPr/>
        </p:nvCxnSpPr>
        <p:spPr>
          <a:xfrm>
            <a:off x="3927423" y="5219582"/>
            <a:ext cx="439448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0" name="Google Shape;190;p29"/>
          <p:cNvCxnSpPr/>
          <p:nvPr/>
        </p:nvCxnSpPr>
        <p:spPr>
          <a:xfrm>
            <a:off x="3922768" y="3306584"/>
            <a:ext cx="439448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1" name="Google Shape;191;p29"/>
          <p:cNvSpPr/>
          <p:nvPr/>
        </p:nvSpPr>
        <p:spPr>
          <a:xfrm>
            <a:off x="4045261" y="6022566"/>
            <a:ext cx="981715" cy="32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53 ± 19 %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5150788" y="6021433"/>
            <a:ext cx="981715" cy="32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50 ± 20 %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6296486" y="6030804"/>
            <a:ext cx="981715" cy="32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42 ± 21 %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7276699" y="6030804"/>
            <a:ext cx="981715" cy="32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23 ± 9 %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11035200" y="6475700"/>
            <a:ext cx="115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-288966" y="818000"/>
            <a:ext cx="5663400" cy="1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CA" sz="5400" b="1">
                <a:latin typeface="Arial"/>
                <a:ea typeface="Arial"/>
                <a:cs typeface="Arial"/>
                <a:sym typeface="Arial"/>
              </a:rPr>
              <a:t>Recognition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944989" y="4629270"/>
            <a:ext cx="4262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en-CA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out of the 631 Nobel medals in scientific disciplines were awarded to women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3">
            <a:alphaModFix/>
          </a:blip>
          <a:srcRect t="11315" b="3924"/>
          <a:stretch/>
        </p:blipFill>
        <p:spPr>
          <a:xfrm>
            <a:off x="6213800" y="101500"/>
            <a:ext cx="5839900" cy="62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"/>
          <p:cNvSpPr txBox="1"/>
          <p:nvPr/>
        </p:nvSpPr>
        <p:spPr>
          <a:xfrm>
            <a:off x="6213800" y="6344550"/>
            <a:ext cx="4262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 Gibney, Nature, 2019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2288839" y="3275245"/>
            <a:ext cx="1575000" cy="1188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CA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3.6</a:t>
            </a:r>
            <a:r>
              <a:rPr lang="en-CA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2288839" y="3275245"/>
            <a:ext cx="1575000" cy="11883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CA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CA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959718" y="4629330"/>
            <a:ext cx="42627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CA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out of the 631 Nobel medals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scientific disciplines were awarded to </a:t>
            </a:r>
            <a:r>
              <a:rPr lang="en-CA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 and/or 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queer scientists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/>
          <p:nvPr/>
        </p:nvSpPr>
        <p:spPr>
          <a:xfrm rot="-6861401">
            <a:off x="6523180" y="1773588"/>
            <a:ext cx="358619" cy="6157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/>
          <p:nvPr/>
        </p:nvSpPr>
        <p:spPr>
          <a:xfrm rot="-6861401">
            <a:off x="6032080" y="5746438"/>
            <a:ext cx="358619" cy="6157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4773050" y="1854175"/>
            <a:ext cx="157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Marie </a:t>
            </a:r>
            <a:r>
              <a:rPr lang="en-CA" sz="1800" b="1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Skłodowska-</a:t>
            </a:r>
            <a:r>
              <a:rPr lang="en-CA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Curie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 txBox="1"/>
          <p:nvPr/>
        </p:nvSpPr>
        <p:spPr>
          <a:xfrm>
            <a:off x="4281950" y="5764050"/>
            <a:ext cx="157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Marie </a:t>
            </a:r>
            <a:r>
              <a:rPr lang="en-CA" sz="1800" b="1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Skłodowska-</a:t>
            </a:r>
            <a:r>
              <a:rPr lang="en-CA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Curie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8337591" y="242567"/>
            <a:ext cx="1592317" cy="270884"/>
          </a:xfrm>
          <a:prstGeom prst="rect">
            <a:avLst/>
          </a:prstGeom>
          <a:solidFill>
            <a:srgbClr val="F7F6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5013343" y="935730"/>
            <a:ext cx="1049037" cy="549023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CA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7/188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4880962" y="3076733"/>
            <a:ext cx="1359175" cy="549023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CA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12/224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5036030" y="4940421"/>
            <a:ext cx="1049037" cy="549023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CA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4/219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2010</Words>
  <Application>Microsoft Macintosh PowerPoint</Application>
  <PresentationFormat>Grand écran</PresentationFormat>
  <Paragraphs>330</Paragraphs>
  <Slides>31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Courier New</vt:lpstr>
      <vt:lpstr>Office Theme</vt:lpstr>
      <vt:lpstr>L’EDI : Qu’est-ce que c’est ? Et pourquoi est-ce important ?  EDI: What is it? And why should I care?</vt:lpstr>
      <vt:lpstr>Présentation PowerPoint</vt:lpstr>
      <vt:lpstr>Diversity </vt:lpstr>
      <vt:lpstr>Equity, Diversity and Inclusion in Science</vt:lpstr>
      <vt:lpstr>Equity, Diversity and Inclusion in Science</vt:lpstr>
      <vt:lpstr>Minorities Introduce Novelty</vt:lpstr>
      <vt:lpstr>Paradox of Diversity-Innovation</vt:lpstr>
      <vt:lpstr>About Continuing in Research</vt:lpstr>
      <vt:lpstr>Recognition</vt:lpstr>
      <vt:lpstr>Are things changing?</vt:lpstr>
      <vt:lpstr>Unconscious Biases</vt:lpstr>
      <vt:lpstr>Challenges in Recruitment </vt:lpstr>
      <vt:lpstr>Concept of Excellence</vt:lpstr>
      <vt:lpstr>Recommendation letter</vt:lpstr>
      <vt:lpstr>Grant/Scholarship applications</vt:lpstr>
      <vt:lpstr>Grant applications</vt:lpstr>
      <vt:lpstr>Microaggressions</vt:lpstr>
      <vt:lpstr>Présentation PowerPoint</vt:lpstr>
      <vt:lpstr>Présentation PowerPoint</vt:lpstr>
      <vt:lpstr>The Power of Representation </vt:lpstr>
      <vt:lpstr>Challenges of Representation</vt:lpstr>
      <vt:lpstr>The Power of Representation </vt:lpstr>
      <vt:lpstr>Conclusions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L’EDI : Qu’est-ce que c’est ? Et pourquoi est-ce important ?  EDI: What is it? And why should I care?</dc:title>
  <dc:creator>Rojo Rakotoharisoa</dc:creator>
  <cp:lastModifiedBy>Joelle Pelletier</cp:lastModifiedBy>
  <cp:revision>6</cp:revision>
  <dcterms:created xsi:type="dcterms:W3CDTF">2021-10-29T00:36:00Z</dcterms:created>
  <dcterms:modified xsi:type="dcterms:W3CDTF">2022-06-13T17:17:18Z</dcterms:modified>
</cp:coreProperties>
</file>